
<file path=[Content_Types].xml><?xml version="1.0" encoding="utf-8"?>
<Types xmlns="http://schemas.openxmlformats.org/package/2006/content-types">
  <Override PartName="/ppt/slideLayouts/slideLayout8.xml" ContentType="application/vnd.openxmlformats-officedocument.presentationml.slideLayout+xml"/>
  <Override PartName="/ppt/slides/slide68.xml" ContentType="application/vnd.openxmlformats-officedocument.presentationml.slide+xml"/>
  <Override PartName="/ppt/slides/slide22.xml" ContentType="application/vnd.openxmlformats-officedocument.presentationml.slide+xml"/>
  <Override PartName="/ppt/slides/slide28.xml" ContentType="application/vnd.openxmlformats-officedocument.presentationml.slide+xml"/>
  <Override PartName="/ppt/slides/slide66.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Override PartName="/ppt/slides/slide7.xml" ContentType="application/vnd.openxmlformats-officedocument.presentationml.slide+xml"/>
  <Override PartName="/ppt/slides/slide62.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slides/slide13.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s/slide78.xml" ContentType="application/vnd.openxmlformats-officedocument.presentationml.slide+xml"/>
  <Override PartName="/ppt/notesSlides/notesSlide1.xml" ContentType="application/vnd.openxmlformats-officedocument.presentationml.notesSlide+xml"/>
  <Override PartName="/ppt/slides/slide61.xml" ContentType="application/vnd.openxmlformats-officedocument.presentationml.slide+xml"/>
  <Override PartName="/ppt/slides/slide43.xml" ContentType="application/vnd.openxmlformats-officedocument.presentationml.slide+xml"/>
  <Override PartName="/ppt/slideLayouts/slideLayout6.xml" ContentType="application/vnd.openxmlformats-officedocument.presentationml.slideLayout+xml"/>
  <Override PartName="/ppt/slides/slide37.xml" ContentType="application/vnd.openxmlformats-officedocument.presentationml.slide+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56.xml" ContentType="application/vnd.openxmlformats-officedocument.presentationml.slide+xml"/>
  <Override PartName="/ppt/slides/slide31.xml" ContentType="application/vnd.openxmlformats-officedocument.presentationml.slide+xml"/>
  <Default Extension="bin" ContentType="application/vnd.openxmlformats-officedocument.presentationml.printerSettings"/>
  <Override PartName="/ppt/slides/slide53.xml" ContentType="application/vnd.openxmlformats-officedocument.presentationml.slide+xml"/>
  <Override PartName="/ppt/slides/slide76.xml" ContentType="application/vnd.openxmlformats-officedocument.presentationml.slide+xml"/>
  <Override PartName="/ppt/slides/slide55.xml" ContentType="application/vnd.openxmlformats-officedocument.presentationml.slide+xml"/>
  <Override PartName="/ppt/slides/slide67.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slides/slide80.xml" ContentType="application/vnd.openxmlformats-officedocument.presentationml.slide+xml"/>
  <Override PartName="/ppt/slides/slide69.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45.xml" ContentType="application/vnd.openxmlformats-officedocument.presentationml.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s/slide50.xml" ContentType="application/vnd.openxmlformats-officedocument.presentationml.slide+xml"/>
  <Override PartName="/ppt/slides/slide54.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slides/slide25.xml" ContentType="application/vnd.openxmlformats-officedocument.presentationml.slide+xml"/>
  <Override PartName="/ppt/slides/slide63.xml" ContentType="application/vnd.openxmlformats-officedocument.presentationml.slide+xml"/>
  <Override PartName="/ppt/slides/slide14.xml" ContentType="application/vnd.openxmlformats-officedocument.presentationml.slide+xml"/>
  <Override PartName="/ppt/slides/slide40.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Override PartName="/ppt/slides/slide49.xml" ContentType="application/vnd.openxmlformats-officedocument.presentationml.slide+xml"/>
  <Override PartName="/ppt/slideLayouts/slideLayout1.xml" ContentType="application/vnd.openxmlformats-officedocument.presentationml.slideLayout+xml"/>
  <Override PartName="/ppt/slides/slide70.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s/slide77.xml" ContentType="application/vnd.openxmlformats-officedocument.presentationml.slide+xml"/>
  <Override PartName="/ppt/slides/slide5.xml" ContentType="application/vnd.openxmlformats-officedocument.presentationml.slide+xml"/>
  <Override PartName="/ppt/slideLayouts/slideLayout7.xml" ContentType="application/vnd.openxmlformats-officedocument.presentationml.slideLayout+xml"/>
  <Override PartName="/ppt/slides/slide59.xml" ContentType="application/vnd.openxmlformats-officedocument.presentationml.slide+xml"/>
  <Override PartName="/ppt/slides/slide79.xml" ContentType="application/vnd.openxmlformats-officedocument.presentationml.slide+xml"/>
  <Default Extension="jpeg" ContentType="image/jpeg"/>
  <Override PartName="/ppt/slides/slide6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slides/slide72.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slides/slide60.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73.xml" ContentType="application/vnd.openxmlformats-officedocument.presentationml.slide+xml"/>
  <Override PartName="/ppt/slides/slide32.xml" ContentType="application/vnd.openxmlformats-officedocument.presentationml.slide+xml"/>
  <Override PartName="/ppt/slides/slide71.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82"/>
  </p:notesMasterIdLst>
  <p:sldIdLst>
    <p:sldId id="256" r:id="rId2"/>
    <p:sldId id="333" r:id="rId3"/>
    <p:sldId id="257" r:id="rId4"/>
    <p:sldId id="258" r:id="rId5"/>
    <p:sldId id="259" r:id="rId6"/>
    <p:sldId id="260" r:id="rId7"/>
    <p:sldId id="261" r:id="rId8"/>
    <p:sldId id="263" r:id="rId9"/>
    <p:sldId id="278" r:id="rId10"/>
    <p:sldId id="264" r:id="rId11"/>
    <p:sldId id="265" r:id="rId12"/>
    <p:sldId id="266" r:id="rId13"/>
    <p:sldId id="267" r:id="rId14"/>
    <p:sldId id="268" r:id="rId15"/>
    <p:sldId id="269" r:id="rId16"/>
    <p:sldId id="270" r:id="rId17"/>
    <p:sldId id="271" r:id="rId18"/>
    <p:sldId id="272" r:id="rId19"/>
    <p:sldId id="262" r:id="rId20"/>
    <p:sldId id="273" r:id="rId21"/>
    <p:sldId id="274" r:id="rId22"/>
    <p:sldId id="275" r:id="rId23"/>
    <p:sldId id="276" r:id="rId24"/>
    <p:sldId id="277" r:id="rId25"/>
    <p:sldId id="346" r:id="rId26"/>
    <p:sldId id="279" r:id="rId27"/>
    <p:sldId id="280" r:id="rId28"/>
    <p:sldId id="281" r:id="rId29"/>
    <p:sldId id="282"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305" r:id="rId45"/>
    <p:sldId id="306" r:id="rId46"/>
    <p:sldId id="307" r:id="rId47"/>
    <p:sldId id="298" r:id="rId48"/>
    <p:sldId id="299" r:id="rId49"/>
    <p:sldId id="300" r:id="rId50"/>
    <p:sldId id="301" r:id="rId51"/>
    <p:sldId id="302" r:id="rId52"/>
    <p:sldId id="303" r:id="rId53"/>
    <p:sldId id="304" r:id="rId54"/>
    <p:sldId id="308" r:id="rId55"/>
    <p:sldId id="309" r:id="rId56"/>
    <p:sldId id="311" r:id="rId57"/>
    <p:sldId id="310" r:id="rId58"/>
    <p:sldId id="347" r:id="rId59"/>
    <p:sldId id="348" r:id="rId60"/>
    <p:sldId id="322" r:id="rId61"/>
    <p:sldId id="323" r:id="rId62"/>
    <p:sldId id="324" r:id="rId63"/>
    <p:sldId id="325" r:id="rId64"/>
    <p:sldId id="326" r:id="rId65"/>
    <p:sldId id="327" r:id="rId66"/>
    <p:sldId id="334" r:id="rId67"/>
    <p:sldId id="312" r:id="rId68"/>
    <p:sldId id="313" r:id="rId69"/>
    <p:sldId id="314" r:id="rId70"/>
    <p:sldId id="315" r:id="rId71"/>
    <p:sldId id="316" r:id="rId72"/>
    <p:sldId id="317" r:id="rId73"/>
    <p:sldId id="318" r:id="rId74"/>
    <p:sldId id="319" r:id="rId75"/>
    <p:sldId id="320" r:id="rId76"/>
    <p:sldId id="328" r:id="rId77"/>
    <p:sldId id="329" r:id="rId78"/>
    <p:sldId id="330" r:id="rId79"/>
    <p:sldId id="331" r:id="rId80"/>
    <p:sldId id="332" r:id="rId8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64" Type="http://schemas.openxmlformats.org/officeDocument/2006/relationships/slide" Target="slides/slide63.xml"/><Relationship Id="rId60" Type="http://schemas.openxmlformats.org/officeDocument/2006/relationships/slide" Target="slides/slide59.xml"/><Relationship Id="rId39" Type="http://schemas.openxmlformats.org/officeDocument/2006/relationships/slide" Target="slides/slide38.xml"/><Relationship Id="rId70" Type="http://schemas.openxmlformats.org/officeDocument/2006/relationships/slide" Target="slides/slide69.xml"/><Relationship Id="rId7" Type="http://schemas.openxmlformats.org/officeDocument/2006/relationships/slide" Target="slides/slide6.xml"/><Relationship Id="rId43" Type="http://schemas.openxmlformats.org/officeDocument/2006/relationships/slide" Target="slides/slide42.xml"/><Relationship Id="rId74" Type="http://schemas.openxmlformats.org/officeDocument/2006/relationships/slide" Target="slides/slide73.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77" Type="http://schemas.openxmlformats.org/officeDocument/2006/relationships/slide" Target="slides/slide76.xml"/><Relationship Id="rId63" Type="http://schemas.openxmlformats.org/officeDocument/2006/relationships/slide" Target="slides/slide62.xml"/><Relationship Id="rId17" Type="http://schemas.openxmlformats.org/officeDocument/2006/relationships/slide" Target="slides/slide16.xml"/><Relationship Id="rId85" Type="http://schemas.openxmlformats.org/officeDocument/2006/relationships/viewProps" Target="viewProps.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71" Type="http://schemas.openxmlformats.org/officeDocument/2006/relationships/slide" Target="slides/slide70.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73" Type="http://schemas.openxmlformats.org/officeDocument/2006/relationships/slide" Target="slides/slide72.xml"/><Relationship Id="rId87" Type="http://schemas.openxmlformats.org/officeDocument/2006/relationships/tableStyles" Target="tableStyles.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82" Type="http://schemas.openxmlformats.org/officeDocument/2006/relationships/notesMaster" Target="notesMasters/notesMaster1.xml"/><Relationship Id="rId69" Type="http://schemas.openxmlformats.org/officeDocument/2006/relationships/slide" Target="slides/slide68.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slide" Target="slides/slide58.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slide" Target="slides/slide61.xml"/><Relationship Id="rId66" Type="http://schemas.openxmlformats.org/officeDocument/2006/relationships/slide" Target="slides/slide65.xml"/><Relationship Id="rId36" Type="http://schemas.openxmlformats.org/officeDocument/2006/relationships/slide" Target="slides/slide35.xml"/><Relationship Id="rId72" Type="http://schemas.openxmlformats.org/officeDocument/2006/relationships/slide" Target="slides/slide71.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75" Type="http://schemas.openxmlformats.org/officeDocument/2006/relationships/slide" Target="slides/slide74.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65" Type="http://schemas.openxmlformats.org/officeDocument/2006/relationships/slide" Target="slides/slide64.xml"/><Relationship Id="rId67" Type="http://schemas.openxmlformats.org/officeDocument/2006/relationships/slide" Target="slides/slide66.xml"/><Relationship Id="rId54" Type="http://schemas.openxmlformats.org/officeDocument/2006/relationships/slide" Target="slides/slide53.xml"/><Relationship Id="rId12" Type="http://schemas.openxmlformats.org/officeDocument/2006/relationships/slide" Target="slides/slide11.xml"/><Relationship Id="rId76" Type="http://schemas.openxmlformats.org/officeDocument/2006/relationships/slide" Target="slides/slide75.xml"/><Relationship Id="rId79" Type="http://schemas.openxmlformats.org/officeDocument/2006/relationships/slide" Target="slides/slide78.xml"/><Relationship Id="rId80" Type="http://schemas.openxmlformats.org/officeDocument/2006/relationships/slide" Target="slides/slide79.xml"/><Relationship Id="rId81" Type="http://schemas.openxmlformats.org/officeDocument/2006/relationships/slide" Target="slides/slide80.xml"/><Relationship Id="rId3" Type="http://schemas.openxmlformats.org/officeDocument/2006/relationships/slide" Target="slides/slide2.xml"/><Relationship Id="rId86" Type="http://schemas.openxmlformats.org/officeDocument/2006/relationships/theme" Target="theme/theme1.xml"/><Relationship Id="rId23" Type="http://schemas.openxmlformats.org/officeDocument/2006/relationships/slide" Target="slides/slide22.xml"/><Relationship Id="rId61" Type="http://schemas.openxmlformats.org/officeDocument/2006/relationships/slide" Target="slides/slide60.xml"/><Relationship Id="rId53" Type="http://schemas.openxmlformats.org/officeDocument/2006/relationships/slide" Target="slides/slide52.xml"/><Relationship Id="rId84" Type="http://schemas.openxmlformats.org/officeDocument/2006/relationships/presProps" Target="pres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68" Type="http://schemas.openxmlformats.org/officeDocument/2006/relationships/slide" Target="slides/slide67.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83" Type="http://schemas.openxmlformats.org/officeDocument/2006/relationships/printerSettings" Target="printerSettings/printerSettings1.bin"/><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78" Type="http://schemas.openxmlformats.org/officeDocument/2006/relationships/slide" Target="slides/slide77.xml"/><Relationship Id="rId22" Type="http://schemas.openxmlformats.org/officeDocument/2006/relationships/slide" Target="slides/slide21.xml"/><Relationship Id="rId21" Type="http://schemas.openxmlformats.org/officeDocument/2006/relationships/slide" Target="slides/slide2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AA82F6-0CE3-E24E-B09A-3902ADAC1719}" type="datetimeFigureOut">
              <a:rPr lang="en-US" smtClean="0"/>
              <a:pPr/>
              <a:t>1/10/12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E160EC-49E6-664D-8077-F55DBA4D662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1E160EC-49E6-664D-8077-F55DBA4D662B}" type="slidenum">
              <a:rPr lang="en-US" smtClean="0"/>
              <a:pPr/>
              <a:t>66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659243-8201-8940-9D8E-1FFA0D5CD443}" type="datetimeFigureOut">
              <a:rPr lang="en-US" smtClean="0"/>
              <a:pPr/>
              <a:t>1/10/12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79B657-DD63-3B41-AF3B-B3BDD95758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659243-8201-8940-9D8E-1FFA0D5CD443}" type="datetimeFigureOut">
              <a:rPr lang="en-US" smtClean="0"/>
              <a:pPr/>
              <a:t>1/10/12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79B657-DD63-3B41-AF3B-B3BDD95758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659243-8201-8940-9D8E-1FFA0D5CD443}" type="datetimeFigureOut">
              <a:rPr lang="en-US" smtClean="0"/>
              <a:pPr/>
              <a:t>1/10/12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79B657-DD63-3B41-AF3B-B3BDD95758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659243-8201-8940-9D8E-1FFA0D5CD443}" type="datetimeFigureOut">
              <a:rPr lang="en-US" smtClean="0"/>
              <a:pPr/>
              <a:t>1/10/12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79B657-DD63-3B41-AF3B-B3BDD95758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659243-8201-8940-9D8E-1FFA0D5CD443}" type="datetimeFigureOut">
              <a:rPr lang="en-US" smtClean="0"/>
              <a:pPr/>
              <a:t>1/10/12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79B657-DD63-3B41-AF3B-B3BDD95758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659243-8201-8940-9D8E-1FFA0D5CD443}" type="datetimeFigureOut">
              <a:rPr lang="en-US" smtClean="0"/>
              <a:pPr/>
              <a:t>1/10/12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79B657-DD63-3B41-AF3B-B3BDD95758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659243-8201-8940-9D8E-1FFA0D5CD443}" type="datetimeFigureOut">
              <a:rPr lang="en-US" smtClean="0"/>
              <a:pPr/>
              <a:t>1/10/12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79B657-DD63-3B41-AF3B-B3BDD95758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659243-8201-8940-9D8E-1FFA0D5CD443}" type="datetimeFigureOut">
              <a:rPr lang="en-US" smtClean="0"/>
              <a:pPr/>
              <a:t>1/10/12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79B657-DD63-3B41-AF3B-B3BDD95758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659243-8201-8940-9D8E-1FFA0D5CD443}" type="datetimeFigureOut">
              <a:rPr lang="en-US" smtClean="0"/>
              <a:pPr/>
              <a:t>1/10/12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79B657-DD63-3B41-AF3B-B3BDD95758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659243-8201-8940-9D8E-1FFA0D5CD443}" type="datetimeFigureOut">
              <a:rPr lang="en-US" smtClean="0"/>
              <a:pPr/>
              <a:t>1/10/12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79B657-DD63-3B41-AF3B-B3BDD95758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659243-8201-8940-9D8E-1FFA0D5CD443}" type="datetimeFigureOut">
              <a:rPr lang="en-US" smtClean="0"/>
              <a:pPr/>
              <a:t>1/10/12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79B657-DD63-3B41-AF3B-B3BDD95758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659243-8201-8940-9D8E-1FFA0D5CD443}" type="datetimeFigureOut">
              <a:rPr lang="en-US" smtClean="0"/>
              <a:pPr/>
              <a:t>1/10/12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79B657-DD63-3B41-AF3B-B3BDD95758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3" Type="http://schemas.openxmlformats.org/officeDocument/2006/relationships/image" Target="../media/image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5997015"/>
          </a:xfrm>
        </p:spPr>
        <p:txBody>
          <a:bodyPr/>
          <a:lstStyle/>
          <a:p>
            <a:r>
              <a:rPr lang="en-US" dirty="0" smtClean="0"/>
              <a:t>Midterm Review</a:t>
            </a:r>
            <a:br>
              <a:rPr lang="en-US" dirty="0" smtClean="0"/>
            </a:br>
            <a:r>
              <a:rPr lang="en-US" dirty="0" smtClean="0"/>
              <a:t/>
            </a:r>
            <a:br>
              <a:rPr lang="en-US" dirty="0" smtClean="0"/>
            </a:br>
            <a:r>
              <a:rPr lang="en-US" dirty="0" smtClean="0"/>
              <a:t>Take two deep breaths and chill out </a:t>
            </a:r>
            <a:r>
              <a:rPr lang="en-US" dirty="0" err="1" smtClean="0">
                <a:sym typeface="Wingdings"/>
              </a:rPr>
              <a:t></a:t>
            </a:r>
            <a:r>
              <a:rPr lang="en-US" dirty="0" smtClean="0">
                <a:sym typeface="Wingdings"/>
              </a:rPr>
              <a:t> </a:t>
            </a:r>
            <a:br>
              <a:rPr lang="en-US" dirty="0" smtClean="0">
                <a:sym typeface="Wingdings"/>
              </a:rPr>
            </a:br>
            <a:r>
              <a:rPr lang="en-US" dirty="0" smtClean="0">
                <a:sym typeface="Wingdings"/>
              </a:rPr>
              <a:t/>
            </a:r>
            <a:br>
              <a:rPr lang="en-US" dirty="0" smtClean="0">
                <a:sym typeface="Wingdings"/>
              </a:rPr>
            </a:br>
            <a:r>
              <a:rPr lang="en-US" dirty="0" smtClean="0">
                <a:sym typeface="Wingdings"/>
              </a:rPr>
              <a:t/>
            </a:r>
            <a:br>
              <a:rPr lang="en-US" dirty="0" smtClean="0">
                <a:sym typeface="Wingdings"/>
              </a:rPr>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2808753" y="3414152"/>
            <a:ext cx="2857500" cy="28575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21184"/>
          </a:xfrm>
        </p:spPr>
        <p:txBody>
          <a:bodyPr/>
          <a:lstStyle/>
          <a:p>
            <a:r>
              <a:rPr lang="en-US" dirty="0" err="1" smtClean="0"/>
              <a:t>Yo</a:t>
            </a:r>
            <a:r>
              <a:rPr lang="en-US" dirty="0" smtClean="0"/>
              <a:t/>
            </a:r>
            <a:br>
              <a:rPr lang="en-US" dirty="0" smtClean="0"/>
            </a:br>
            <a:r>
              <a:rPr lang="en-US" dirty="0" smtClean="0"/>
              <a:t>Comer </a:t>
            </a:r>
            <a:r>
              <a:rPr lang="en-US" dirty="0" err="1" smtClean="0"/>
              <a:t>pollo</a:t>
            </a:r>
            <a:r>
              <a:rPr lang="en-US" dirty="0" smtClean="0"/>
              <a:t/>
            </a:r>
            <a:br>
              <a:rPr lang="en-US" dirty="0" smtClean="0"/>
            </a:br>
            <a:r>
              <a:rPr lang="en-US" dirty="0" smtClean="0"/>
              <a:t>un </a:t>
            </a:r>
            <a:r>
              <a:rPr lang="en-US" dirty="0" err="1" smtClean="0"/>
              <a:t>restaurante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379049"/>
          </a:xfrm>
        </p:spPr>
        <p:txBody>
          <a:bodyPr/>
          <a:lstStyle/>
          <a:p>
            <a:r>
              <a:rPr lang="en-US" dirty="0" err="1" smtClean="0"/>
              <a:t>Yo</a:t>
            </a:r>
            <a:r>
              <a:rPr lang="en-US" dirty="0" smtClean="0"/>
              <a:t> </a:t>
            </a:r>
            <a:r>
              <a:rPr lang="en-US" dirty="0" err="1" smtClean="0"/>
              <a:t>voy</a:t>
            </a:r>
            <a:r>
              <a:rPr lang="en-US" dirty="0" smtClean="0"/>
              <a:t> a comer </a:t>
            </a:r>
            <a:r>
              <a:rPr lang="en-US" dirty="0" err="1" smtClean="0"/>
              <a:t>pollo</a:t>
            </a:r>
            <a:r>
              <a:rPr lang="en-US" dirty="0" smtClean="0"/>
              <a:t> en un </a:t>
            </a:r>
            <a:r>
              <a:rPr lang="en-US" dirty="0" err="1" smtClean="0"/>
              <a:t>restaurante</a:t>
            </a:r>
            <a:r>
              <a:rPr lang="en-US" dirty="0" smtClean="0"/>
              <a:t/>
            </a:r>
            <a:br>
              <a:rPr lang="en-US" dirty="0" smtClean="0"/>
            </a:br>
            <a:r>
              <a:rPr lang="en-US" dirty="0" smtClean="0"/>
              <a:t/>
            </a:r>
            <a:br>
              <a:rPr lang="en-US" dirty="0" smtClean="0"/>
            </a:br>
            <a:r>
              <a:rPr lang="en-US" dirty="0" smtClean="0"/>
              <a:t>I am going to eat chicken in a restaurant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0204"/>
          </a:xfrm>
        </p:spPr>
        <p:txBody>
          <a:bodyPr/>
          <a:lstStyle/>
          <a:p>
            <a:r>
              <a:rPr lang="en-US" dirty="0" smtClean="0"/>
              <a:t>Roberto</a:t>
            </a:r>
            <a:br>
              <a:rPr lang="en-US" dirty="0" smtClean="0"/>
            </a:br>
            <a:r>
              <a:rPr lang="en-US" dirty="0" smtClean="0"/>
              <a:t>leer </a:t>
            </a:r>
            <a:r>
              <a:rPr lang="en-US" dirty="0" err="1" smtClean="0"/>
              <a:t>periódicos</a:t>
            </a:r>
            <a:r>
              <a:rPr lang="en-US" dirty="0" smtClean="0"/>
              <a:t/>
            </a:r>
            <a:br>
              <a:rPr lang="en-US" dirty="0" smtClean="0"/>
            </a:br>
            <a:r>
              <a:rPr lang="en-US" dirty="0" smtClean="0"/>
              <a:t>la </a:t>
            </a:r>
            <a:r>
              <a:rPr lang="en-US" dirty="0" err="1" smtClean="0"/>
              <a:t>biblioteca</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59225"/>
          </a:xfrm>
        </p:spPr>
        <p:txBody>
          <a:bodyPr/>
          <a:lstStyle/>
          <a:p>
            <a:r>
              <a:rPr lang="en-US" dirty="0" smtClean="0"/>
              <a:t>Roberto </a:t>
            </a:r>
            <a:r>
              <a:rPr lang="en-US" dirty="0" err="1" smtClean="0"/>
              <a:t>va</a:t>
            </a:r>
            <a:r>
              <a:rPr lang="en-US" dirty="0" smtClean="0"/>
              <a:t> a leer </a:t>
            </a:r>
            <a:r>
              <a:rPr lang="en-US" dirty="0" err="1" smtClean="0"/>
              <a:t>periódicos</a:t>
            </a:r>
            <a:r>
              <a:rPr lang="en-US" dirty="0" smtClean="0"/>
              <a:t> en la </a:t>
            </a:r>
            <a:r>
              <a:rPr lang="en-US" dirty="0" err="1" smtClean="0"/>
              <a:t>bibleoteca</a:t>
            </a:r>
            <a:r>
              <a:rPr lang="en-US" dirty="0" smtClean="0"/>
              <a:t/>
            </a:r>
            <a:br>
              <a:rPr lang="en-US" dirty="0" smtClean="0"/>
            </a:br>
            <a:r>
              <a:rPr lang="en-US" dirty="0" smtClean="0"/>
              <a:t/>
            </a:r>
            <a:br>
              <a:rPr lang="en-US" dirty="0" smtClean="0"/>
            </a:br>
            <a:r>
              <a:rPr lang="en-US" dirty="0" smtClean="0"/>
              <a:t>Roberto is going to read newspapers in the library</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50798"/>
          </a:xfrm>
        </p:spPr>
        <p:txBody>
          <a:bodyPr/>
          <a:lstStyle/>
          <a:p>
            <a:r>
              <a:rPr lang="en-US" dirty="0" smtClean="0"/>
              <a:t>Las </a:t>
            </a:r>
            <a:r>
              <a:rPr lang="en-US" dirty="0" err="1" smtClean="0"/>
              <a:t>muchachas</a:t>
            </a:r>
            <a:r>
              <a:rPr lang="en-US" dirty="0" smtClean="0"/>
              <a:t/>
            </a:r>
            <a:br>
              <a:rPr lang="en-US" dirty="0" smtClean="0"/>
            </a:br>
            <a:r>
              <a:rPr lang="en-US" dirty="0" err="1" smtClean="0"/>
              <a:t>ver</a:t>
            </a:r>
            <a:r>
              <a:rPr lang="en-US" dirty="0" smtClean="0"/>
              <a:t> arte</a:t>
            </a:r>
            <a:br>
              <a:rPr lang="en-US" dirty="0" smtClean="0"/>
            </a:br>
            <a:r>
              <a:rPr lang="en-US" dirty="0" smtClean="0"/>
              <a:t>un </a:t>
            </a:r>
            <a:r>
              <a:rPr lang="en-US" dirty="0" err="1" smtClean="0"/>
              <a:t>museo</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580413"/>
          </a:xfrm>
        </p:spPr>
        <p:txBody>
          <a:bodyPr/>
          <a:lstStyle/>
          <a:p>
            <a:r>
              <a:rPr lang="en-US" dirty="0" smtClean="0"/>
              <a:t>Las </a:t>
            </a:r>
            <a:r>
              <a:rPr lang="en-US" dirty="0" err="1" smtClean="0"/>
              <a:t>muchachas</a:t>
            </a:r>
            <a:r>
              <a:rPr lang="en-US" dirty="0" smtClean="0"/>
              <a:t> van a </a:t>
            </a:r>
            <a:r>
              <a:rPr lang="en-US" dirty="0" err="1" smtClean="0"/>
              <a:t>ver</a:t>
            </a:r>
            <a:r>
              <a:rPr lang="en-US" dirty="0" smtClean="0"/>
              <a:t> arte en un </a:t>
            </a:r>
            <a:r>
              <a:rPr lang="en-US" dirty="0" err="1" smtClean="0"/>
              <a:t>museo</a:t>
            </a:r>
            <a:r>
              <a:rPr lang="en-US" dirty="0" smtClean="0"/>
              <a:t/>
            </a:r>
            <a:br>
              <a:rPr lang="en-US" dirty="0" smtClean="0"/>
            </a:br>
            <a:r>
              <a:rPr lang="en-US" dirty="0" smtClean="0"/>
              <a:t/>
            </a:r>
            <a:br>
              <a:rPr lang="en-US" dirty="0" smtClean="0"/>
            </a:br>
            <a:r>
              <a:rPr lang="en-US" dirty="0" smtClean="0"/>
              <a:t>The women are going to look at art in a museum</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5100"/>
          </a:xfrm>
        </p:spPr>
        <p:txBody>
          <a:bodyPr/>
          <a:lstStyle/>
          <a:p>
            <a:r>
              <a:rPr lang="en-US" dirty="0" err="1" smtClean="0"/>
              <a:t>Nosotros</a:t>
            </a:r>
            <a:r>
              <a:rPr lang="en-US" dirty="0" smtClean="0"/>
              <a:t> </a:t>
            </a:r>
            <a:br>
              <a:rPr lang="en-US" dirty="0" smtClean="0"/>
            </a:br>
            <a:r>
              <a:rPr lang="en-US" dirty="0" err="1" smtClean="0"/>
              <a:t>estudiar</a:t>
            </a:r>
            <a:r>
              <a:rPr lang="en-US" dirty="0" smtClean="0"/>
              <a:t/>
            </a:r>
            <a:br>
              <a:rPr lang="en-US" dirty="0" smtClean="0"/>
            </a:br>
            <a:r>
              <a:rPr lang="en-US" dirty="0" smtClean="0"/>
              <a:t>la plaza</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08422"/>
          </a:xfrm>
        </p:spPr>
        <p:txBody>
          <a:bodyPr/>
          <a:lstStyle/>
          <a:p>
            <a:r>
              <a:rPr lang="en-US" dirty="0" smtClean="0"/>
              <a:t/>
            </a:r>
            <a:br>
              <a:rPr lang="en-US" dirty="0" smtClean="0"/>
            </a:br>
            <a:r>
              <a:rPr lang="en-US" dirty="0" smtClean="0"/>
              <a:t/>
            </a:r>
            <a:br>
              <a:rPr lang="en-US" dirty="0" smtClean="0"/>
            </a:br>
            <a:r>
              <a:rPr lang="en-US" dirty="0" err="1" smtClean="0"/>
              <a:t>Nosotros</a:t>
            </a:r>
            <a:r>
              <a:rPr lang="en-US" dirty="0" smtClean="0"/>
              <a:t> </a:t>
            </a:r>
            <a:r>
              <a:rPr lang="en-US" dirty="0" err="1" smtClean="0"/>
              <a:t>vamos</a:t>
            </a:r>
            <a:r>
              <a:rPr lang="en-US" dirty="0" smtClean="0"/>
              <a:t> a </a:t>
            </a:r>
            <a:r>
              <a:rPr lang="en-US" dirty="0" err="1" smtClean="0"/>
              <a:t>estudiar</a:t>
            </a:r>
            <a:r>
              <a:rPr lang="en-US" dirty="0" smtClean="0"/>
              <a:t> en la plaza</a:t>
            </a:r>
            <a:br>
              <a:rPr lang="en-US" dirty="0" smtClean="0"/>
            </a:br>
            <a:r>
              <a:rPr lang="en-US" dirty="0"/>
              <a:t/>
            </a:r>
            <a:br>
              <a:rPr lang="en-US" dirty="0"/>
            </a:br>
            <a:r>
              <a:rPr lang="en-US" dirty="0" smtClean="0"/>
              <a:t>We are going to study in the plaza</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30975"/>
          </a:xfrm>
        </p:spPr>
        <p:txBody>
          <a:bodyPr/>
          <a:lstStyle/>
          <a:p>
            <a:r>
              <a:rPr lang="en-US" dirty="0" smtClean="0"/>
              <a:t>Use the pictures to tell where the people are going and how they are going to get there…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77443"/>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err="1" smtClean="0"/>
              <a:t>Nosotros</a:t>
            </a:r>
            <a:endParaRPr lang="en-US" dirty="0"/>
          </a:p>
        </p:txBody>
      </p:sp>
      <p:pic>
        <p:nvPicPr>
          <p:cNvPr id="3" name="Picture 2"/>
          <p:cNvPicPr>
            <a:picLocks noChangeAspect="1"/>
          </p:cNvPicPr>
          <p:nvPr/>
        </p:nvPicPr>
        <p:blipFill>
          <a:blip r:embed="rId2"/>
          <a:stretch>
            <a:fillRect/>
          </a:stretch>
        </p:blipFill>
        <p:spPr>
          <a:xfrm>
            <a:off x="1623415" y="1138002"/>
            <a:ext cx="3289300" cy="2463800"/>
          </a:xfrm>
          <a:prstGeom prst="rect">
            <a:avLst/>
          </a:prstGeom>
        </p:spPr>
      </p:pic>
      <p:pic>
        <p:nvPicPr>
          <p:cNvPr id="5" name="Picture 4"/>
          <p:cNvPicPr>
            <a:picLocks noChangeAspect="1"/>
          </p:cNvPicPr>
          <p:nvPr/>
        </p:nvPicPr>
        <p:blipFill>
          <a:blip r:embed="rId3"/>
          <a:stretch>
            <a:fillRect/>
          </a:stretch>
        </p:blipFill>
        <p:spPr>
          <a:xfrm>
            <a:off x="5384800" y="1138002"/>
            <a:ext cx="3302000" cy="24638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08422"/>
          </a:xfrm>
        </p:spPr>
        <p:txBody>
          <a:bodyPr>
            <a:normAutofit fontScale="90000"/>
          </a:bodyPr>
          <a:lstStyle/>
          <a:p>
            <a:pPr algn="l"/>
            <a:r>
              <a:rPr lang="en-US" sz="3111" dirty="0" smtClean="0"/>
              <a:t>What do you need to know?</a:t>
            </a:r>
            <a:r>
              <a:rPr lang="en-US" sz="3111" dirty="0" smtClean="0">
                <a:latin typeface="Wingdings"/>
                <a:ea typeface="Wingdings"/>
                <a:cs typeface="Wingdings"/>
              </a:rPr>
              <a:t/>
            </a:r>
            <a:br>
              <a:rPr lang="en-US" sz="3111" dirty="0" smtClean="0">
                <a:latin typeface="Wingdings"/>
                <a:ea typeface="Wingdings"/>
                <a:cs typeface="Wingdings"/>
              </a:rPr>
            </a:br>
            <a:r>
              <a:rPr lang="en-US" sz="3111" dirty="0" smtClean="0">
                <a:latin typeface="ＭＳ ゴシック"/>
                <a:ea typeface="ＭＳ ゴシック"/>
                <a:cs typeface="ＭＳ ゴシック"/>
              </a:rPr>
              <a:t>☐</a:t>
            </a:r>
            <a:r>
              <a:rPr lang="en-US" sz="3111" dirty="0" smtClean="0"/>
              <a:t>Question Words</a:t>
            </a:r>
            <a:br>
              <a:rPr lang="en-US" sz="3111" dirty="0" smtClean="0"/>
            </a:br>
            <a:r>
              <a:rPr lang="en-US" sz="3111" dirty="0" smtClean="0">
                <a:latin typeface="ＭＳ ゴシック"/>
                <a:ea typeface="ＭＳ ゴシック"/>
                <a:cs typeface="ＭＳ ゴシック"/>
              </a:rPr>
              <a:t>☐</a:t>
            </a:r>
            <a:r>
              <a:rPr lang="en-US" sz="3111" dirty="0" smtClean="0"/>
              <a:t>The Future tense (</a:t>
            </a:r>
            <a:r>
              <a:rPr lang="en-US" sz="3111" dirty="0" err="1" smtClean="0"/>
              <a:t>voy</a:t>
            </a:r>
            <a:r>
              <a:rPr lang="en-US" sz="3111" dirty="0" smtClean="0"/>
              <a:t> a </a:t>
            </a:r>
            <a:r>
              <a:rPr lang="en-US" sz="3111" dirty="0" err="1" smtClean="0"/>
              <a:t>ir</a:t>
            </a:r>
            <a:r>
              <a:rPr lang="en-US" sz="3111" dirty="0" smtClean="0"/>
              <a:t> a la </a:t>
            </a:r>
            <a:r>
              <a:rPr lang="en-US" sz="3111" dirty="0" err="1" smtClean="0"/>
              <a:t>escuela</a:t>
            </a:r>
            <a:r>
              <a:rPr lang="en-US" sz="3111" dirty="0" smtClean="0"/>
              <a:t>) </a:t>
            </a:r>
            <a:br>
              <a:rPr lang="en-US" sz="3111" dirty="0" smtClean="0"/>
            </a:br>
            <a:r>
              <a:rPr lang="en-US" sz="3111" dirty="0" smtClean="0">
                <a:latin typeface="ＭＳ ゴシック"/>
                <a:ea typeface="ＭＳ ゴシック"/>
                <a:cs typeface="ＭＳ ゴシック"/>
              </a:rPr>
              <a:t>☐</a:t>
            </a:r>
            <a:r>
              <a:rPr lang="en-US" sz="3111" dirty="0" smtClean="0"/>
              <a:t>Know how to conjugate </a:t>
            </a:r>
            <a:r>
              <a:rPr lang="en-US" sz="3111" dirty="0" err="1" smtClean="0"/>
              <a:t>Ir</a:t>
            </a:r>
            <a:r>
              <a:rPr lang="en-US" sz="3111" dirty="0" smtClean="0"/>
              <a:t>-to go</a:t>
            </a:r>
            <a:br>
              <a:rPr lang="en-US" sz="3111" dirty="0" smtClean="0"/>
            </a:br>
            <a:r>
              <a:rPr lang="en-US" sz="3111" dirty="0" smtClean="0">
                <a:latin typeface="ＭＳ ゴシック"/>
                <a:ea typeface="ＭＳ ゴシック"/>
                <a:cs typeface="ＭＳ ゴシック"/>
              </a:rPr>
              <a:t>☐</a:t>
            </a:r>
            <a:r>
              <a:rPr lang="en-US" sz="3111" dirty="0" smtClean="0"/>
              <a:t>Transportation </a:t>
            </a:r>
            <a:r>
              <a:rPr lang="en-US" sz="3111" dirty="0" err="1" smtClean="0"/>
              <a:t>words(just</a:t>
            </a:r>
            <a:r>
              <a:rPr lang="en-US" sz="3111" dirty="0" smtClean="0"/>
              <a:t> the ones on this </a:t>
            </a:r>
            <a:r>
              <a:rPr lang="en-US" sz="3111" dirty="0" err="1" smtClean="0"/>
              <a:t>powerpoint</a:t>
            </a:r>
            <a:r>
              <a:rPr lang="en-US" sz="3111" dirty="0" smtClean="0"/>
              <a:t/>
            </a:r>
            <a:br>
              <a:rPr lang="en-US" sz="3111" dirty="0" smtClean="0"/>
            </a:br>
            <a:r>
              <a:rPr lang="en-US" sz="3111" dirty="0" smtClean="0">
                <a:latin typeface="ＭＳ ゴシック"/>
                <a:ea typeface="ＭＳ ゴシック"/>
                <a:cs typeface="ＭＳ ゴシック"/>
              </a:rPr>
              <a:t>☐</a:t>
            </a:r>
            <a:r>
              <a:rPr lang="en-US" sz="3111" dirty="0" smtClean="0"/>
              <a:t>Answering questions in full sentences</a:t>
            </a:r>
            <a:br>
              <a:rPr lang="en-US" sz="3111" dirty="0" smtClean="0"/>
            </a:br>
            <a:r>
              <a:rPr lang="en-US" sz="3111" dirty="0" smtClean="0">
                <a:latin typeface="ＭＳ ゴシック"/>
                <a:ea typeface="ＭＳ ゴシック"/>
                <a:cs typeface="ＭＳ ゴシック"/>
              </a:rPr>
              <a:t>☐</a:t>
            </a:r>
            <a:r>
              <a:rPr lang="en-US" sz="3111" dirty="0" err="1" smtClean="0"/>
              <a:t>Gustar</a:t>
            </a:r>
            <a:r>
              <a:rPr lang="en-US" sz="3111" dirty="0" smtClean="0"/>
              <a:t/>
            </a:r>
            <a:br>
              <a:rPr lang="en-US" sz="3111" dirty="0" smtClean="0"/>
            </a:br>
            <a:r>
              <a:rPr lang="en-US" sz="3111" dirty="0" smtClean="0">
                <a:latin typeface="ＭＳ ゴシック"/>
                <a:ea typeface="ＭＳ ゴシック"/>
                <a:cs typeface="ＭＳ ゴシック"/>
              </a:rPr>
              <a:t>☐</a:t>
            </a:r>
            <a:r>
              <a:rPr lang="en-US" sz="3111" dirty="0" smtClean="0"/>
              <a:t>Direct Object Pronouns</a:t>
            </a:r>
            <a:br>
              <a:rPr lang="en-US" sz="3111" dirty="0" smtClean="0"/>
            </a:br>
            <a:r>
              <a:rPr lang="en-US" sz="3111" dirty="0" smtClean="0">
                <a:latin typeface="ＭＳ ゴシック"/>
                <a:ea typeface="ＭＳ ゴシック"/>
                <a:cs typeface="ＭＳ ゴシック"/>
              </a:rPr>
              <a:t>☐</a:t>
            </a:r>
            <a:r>
              <a:rPr lang="en-US" sz="3111" dirty="0" err="1" smtClean="0"/>
              <a:t>Vocab</a:t>
            </a:r>
            <a:r>
              <a:rPr lang="en-US" sz="3111" dirty="0" smtClean="0"/>
              <a:t> for the family</a:t>
            </a:r>
            <a:br>
              <a:rPr lang="en-US" sz="3111" dirty="0" smtClean="0"/>
            </a:br>
            <a:r>
              <a:rPr lang="en-US" sz="3111" dirty="0" smtClean="0">
                <a:latin typeface="ＭＳ ゴシック"/>
                <a:ea typeface="ＭＳ ゴシック"/>
                <a:cs typeface="ＭＳ ゴシック"/>
              </a:rPr>
              <a:t>☐</a:t>
            </a:r>
            <a:r>
              <a:rPr lang="en-US" sz="3111" dirty="0" smtClean="0"/>
              <a:t>Noun and Adjective agreement</a:t>
            </a:r>
            <a:br>
              <a:rPr lang="en-US" sz="3111" dirty="0" smtClean="0"/>
            </a:br>
            <a:r>
              <a:rPr lang="en-US" sz="3111" dirty="0" smtClean="0">
                <a:latin typeface="ＭＳ ゴシック"/>
                <a:ea typeface="ＭＳ ゴシック"/>
                <a:cs typeface="ＭＳ ゴシック"/>
              </a:rPr>
              <a:t>☐</a:t>
            </a:r>
            <a:r>
              <a:rPr lang="en-US" sz="3111" dirty="0" smtClean="0"/>
              <a:t>Adjectives</a:t>
            </a:r>
            <a:br>
              <a:rPr lang="en-US" sz="3111" dirty="0" smtClean="0"/>
            </a:br>
            <a:r>
              <a:rPr lang="en-US" sz="3111" dirty="0" smtClean="0">
                <a:latin typeface="ＭＳ ゴシック"/>
                <a:ea typeface="ＭＳ ゴシック"/>
                <a:cs typeface="ＭＳ ゴシック"/>
              </a:rPr>
              <a:t>☐</a:t>
            </a:r>
            <a:r>
              <a:rPr lang="en-US" sz="3111" dirty="0" smtClean="0"/>
              <a:t>Reading comprehension</a:t>
            </a:r>
            <a:r>
              <a:rPr lang="en-US" sz="3111" dirty="0" smtClean="0"/>
              <a:t/>
            </a:r>
            <a:br>
              <a:rPr lang="en-US" sz="3111" dirty="0" smtClean="0"/>
            </a:br>
            <a:r>
              <a:rPr lang="en-US" sz="3111" dirty="0" smtClean="0"/>
              <a:t>Extra Credit: Ser, </a:t>
            </a:r>
            <a:r>
              <a:rPr lang="en-US" sz="3111" dirty="0" err="1" smtClean="0"/>
              <a:t>Estar</a:t>
            </a:r>
            <a:r>
              <a:rPr lang="en-US" sz="3111" dirty="0" smtClean="0"/>
              <a:t>, </a:t>
            </a:r>
            <a:r>
              <a:rPr lang="en-US" sz="3111" dirty="0" err="1" smtClean="0"/>
              <a:t>Tener</a:t>
            </a:r>
            <a:r>
              <a:rPr lang="en-US" dirty="0" smtClean="0"/>
              <a:t/>
            </a:r>
            <a:br>
              <a:rPr lang="en-US" dirty="0" smtClean="0"/>
            </a:b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394539"/>
          </a:xfrm>
        </p:spPr>
        <p:txBody>
          <a:bodyPr/>
          <a:lstStyle/>
          <a:p>
            <a:r>
              <a:rPr lang="en-US" dirty="0" err="1" smtClean="0"/>
              <a:t>Nosotros</a:t>
            </a:r>
            <a:r>
              <a:rPr lang="en-US" dirty="0" smtClean="0"/>
              <a:t> </a:t>
            </a:r>
            <a:r>
              <a:rPr lang="en-US" dirty="0" err="1" smtClean="0"/>
              <a:t>vamos</a:t>
            </a:r>
            <a:r>
              <a:rPr lang="en-US" dirty="0" smtClean="0"/>
              <a:t> a la </a:t>
            </a:r>
            <a:r>
              <a:rPr lang="en-US" dirty="0" err="1" smtClean="0"/>
              <a:t>biblioteca</a:t>
            </a:r>
            <a:r>
              <a:rPr lang="en-US" dirty="0" smtClean="0"/>
              <a:t> en </a:t>
            </a:r>
            <a:r>
              <a:rPr lang="en-US" dirty="0" err="1" smtClean="0"/>
              <a:t>tren</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53527"/>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Arturo</a:t>
            </a:r>
            <a:endParaRPr lang="en-US" dirty="0"/>
          </a:p>
        </p:txBody>
      </p:sp>
      <p:pic>
        <p:nvPicPr>
          <p:cNvPr id="3" name="Picture 2"/>
          <p:cNvPicPr>
            <a:picLocks noChangeAspect="1"/>
          </p:cNvPicPr>
          <p:nvPr/>
        </p:nvPicPr>
        <p:blipFill>
          <a:blip r:embed="rId2"/>
          <a:stretch>
            <a:fillRect/>
          </a:stretch>
        </p:blipFill>
        <p:spPr>
          <a:xfrm>
            <a:off x="5145342" y="715746"/>
            <a:ext cx="3556000" cy="2286000"/>
          </a:xfrm>
          <a:prstGeom prst="rect">
            <a:avLst/>
          </a:prstGeom>
        </p:spPr>
      </p:pic>
      <p:pic>
        <p:nvPicPr>
          <p:cNvPr id="4" name="Picture 3"/>
          <p:cNvPicPr>
            <a:picLocks noChangeAspect="1"/>
          </p:cNvPicPr>
          <p:nvPr/>
        </p:nvPicPr>
        <p:blipFill>
          <a:blip r:embed="rId3"/>
          <a:stretch>
            <a:fillRect/>
          </a:stretch>
        </p:blipFill>
        <p:spPr>
          <a:xfrm>
            <a:off x="1236203" y="715746"/>
            <a:ext cx="3289300" cy="24638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0204"/>
          </a:xfrm>
        </p:spPr>
        <p:txBody>
          <a:bodyPr/>
          <a:lstStyle/>
          <a:p>
            <a:r>
              <a:rPr lang="en-US" dirty="0" smtClean="0"/>
              <a:t>Arturo </a:t>
            </a:r>
            <a:r>
              <a:rPr lang="en-US" dirty="0" err="1" smtClean="0"/>
              <a:t>va</a:t>
            </a:r>
            <a:r>
              <a:rPr lang="en-US" dirty="0" smtClean="0"/>
              <a:t> al </a:t>
            </a:r>
            <a:r>
              <a:rPr lang="en-US" dirty="0" err="1" smtClean="0"/>
              <a:t>parque</a:t>
            </a:r>
            <a:r>
              <a:rPr lang="en-US" dirty="0" smtClean="0"/>
              <a:t> en </a:t>
            </a:r>
            <a:r>
              <a:rPr lang="en-US" dirty="0" err="1" smtClean="0"/>
              <a:t>bicicleta</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952163"/>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err="1" smtClean="0"/>
              <a:t>Yo</a:t>
            </a:r>
            <a:endParaRPr lang="en-US" dirty="0"/>
          </a:p>
        </p:txBody>
      </p:sp>
      <p:pic>
        <p:nvPicPr>
          <p:cNvPr id="3" name="Picture 2"/>
          <p:cNvPicPr>
            <a:picLocks noChangeAspect="1"/>
          </p:cNvPicPr>
          <p:nvPr/>
        </p:nvPicPr>
        <p:blipFill>
          <a:blip r:embed="rId2"/>
          <a:stretch>
            <a:fillRect/>
          </a:stretch>
        </p:blipFill>
        <p:spPr>
          <a:xfrm>
            <a:off x="4610100" y="706901"/>
            <a:ext cx="4076700" cy="1993900"/>
          </a:xfrm>
          <a:prstGeom prst="rect">
            <a:avLst/>
          </a:prstGeom>
        </p:spPr>
      </p:pic>
      <p:pic>
        <p:nvPicPr>
          <p:cNvPr id="4" name="Picture 3"/>
          <p:cNvPicPr>
            <a:picLocks noChangeAspect="1"/>
          </p:cNvPicPr>
          <p:nvPr/>
        </p:nvPicPr>
        <p:blipFill>
          <a:blip r:embed="rId3"/>
          <a:stretch>
            <a:fillRect/>
          </a:stretch>
        </p:blipFill>
        <p:spPr>
          <a:xfrm>
            <a:off x="762880" y="706901"/>
            <a:ext cx="3492500" cy="23241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43736"/>
          </a:xfrm>
        </p:spPr>
        <p:txBody>
          <a:bodyPr/>
          <a:lstStyle/>
          <a:p>
            <a:r>
              <a:rPr lang="en-US" dirty="0" err="1" smtClean="0"/>
              <a:t>Yo</a:t>
            </a:r>
            <a:r>
              <a:rPr lang="en-US" dirty="0" smtClean="0"/>
              <a:t> </a:t>
            </a:r>
            <a:r>
              <a:rPr lang="en-US" dirty="0" err="1" smtClean="0"/>
              <a:t>voy</a:t>
            </a:r>
            <a:r>
              <a:rPr lang="en-US" dirty="0" smtClean="0"/>
              <a:t> al cine en </a:t>
            </a:r>
            <a:r>
              <a:rPr lang="en-US" dirty="0" err="1" smtClean="0"/>
              <a:t>coche</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72796"/>
          </a:xfrm>
        </p:spPr>
        <p:txBody>
          <a:bodyPr/>
          <a:lstStyle/>
          <a:p>
            <a:r>
              <a:rPr lang="en-US" dirty="0" smtClean="0"/>
              <a:t>Cine- theatre</a:t>
            </a:r>
            <a:br>
              <a:rPr lang="en-US" dirty="0" smtClean="0"/>
            </a:br>
            <a:r>
              <a:rPr lang="en-US" dirty="0" err="1" smtClean="0"/>
              <a:t>Parque</a:t>
            </a:r>
            <a:r>
              <a:rPr lang="en-US" dirty="0" smtClean="0"/>
              <a:t>-park</a:t>
            </a:r>
            <a:br>
              <a:rPr lang="en-US" dirty="0" smtClean="0"/>
            </a:br>
            <a:r>
              <a:rPr lang="en-US" dirty="0" err="1" smtClean="0"/>
              <a:t>Biblioteca</a:t>
            </a:r>
            <a:r>
              <a:rPr lang="en-US" dirty="0" smtClean="0"/>
              <a:t>- Library</a:t>
            </a:r>
            <a:br>
              <a:rPr lang="en-US" dirty="0" smtClean="0"/>
            </a:br>
            <a:r>
              <a:rPr lang="en-US" dirty="0" err="1" smtClean="0"/>
              <a:t>Tr</a:t>
            </a:r>
            <a:r>
              <a:rPr lang="en-US" dirty="0" err="1" smtClean="0"/>
              <a:t>én</a:t>
            </a:r>
            <a:r>
              <a:rPr lang="en-US" dirty="0" smtClean="0"/>
              <a:t>- train</a:t>
            </a:r>
            <a:br>
              <a:rPr lang="en-US" dirty="0" smtClean="0"/>
            </a:br>
            <a:r>
              <a:rPr lang="en-US" dirty="0" err="1" smtClean="0"/>
              <a:t>Biciceta</a:t>
            </a:r>
            <a:r>
              <a:rPr lang="en-US" dirty="0" smtClean="0"/>
              <a:t>-bicycle</a:t>
            </a:r>
            <a:br>
              <a:rPr lang="en-US" dirty="0" smtClean="0"/>
            </a:br>
            <a:r>
              <a:rPr lang="en-US" dirty="0" err="1" smtClean="0"/>
              <a:t>Coche</a:t>
            </a:r>
            <a:r>
              <a:rPr lang="en-US" dirty="0" smtClean="0"/>
              <a:t>- car</a:t>
            </a:r>
            <a:br>
              <a:rPr lang="en-US" dirty="0" smtClean="0"/>
            </a:b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42372"/>
          </a:xfrm>
        </p:spPr>
        <p:txBody>
          <a:bodyPr/>
          <a:lstStyle/>
          <a:p>
            <a:r>
              <a:rPr lang="en-US" dirty="0" smtClean="0"/>
              <a:t>Read the following paragraph and answer questions about it…</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53527"/>
          </a:xfrm>
        </p:spPr>
        <p:txBody>
          <a:bodyPr>
            <a:normAutofit/>
          </a:bodyPr>
          <a:lstStyle/>
          <a:p>
            <a:r>
              <a:rPr lang="en-US" sz="3200" dirty="0" smtClean="0"/>
              <a:t>Me </a:t>
            </a:r>
            <a:r>
              <a:rPr lang="en-US" sz="3200" dirty="0" err="1" smtClean="0"/>
              <a:t>llamo</a:t>
            </a:r>
            <a:r>
              <a:rPr lang="en-US" sz="3200" dirty="0" smtClean="0"/>
              <a:t> Elektra </a:t>
            </a:r>
            <a:r>
              <a:rPr lang="en-US" sz="3200" dirty="0" err="1" smtClean="0"/>
              <a:t>Petrucci</a:t>
            </a:r>
            <a:r>
              <a:rPr lang="en-US" sz="3200" dirty="0" smtClean="0"/>
              <a:t> Davidson. Vivo en Clawson con mi </a:t>
            </a:r>
            <a:r>
              <a:rPr lang="en-US" sz="3200" dirty="0" err="1" smtClean="0"/>
              <a:t>gato</a:t>
            </a:r>
            <a:r>
              <a:rPr lang="en-US" sz="3200" dirty="0" smtClean="0"/>
              <a:t>. Mi </a:t>
            </a:r>
            <a:r>
              <a:rPr lang="en-US" sz="3200" dirty="0" err="1" smtClean="0"/>
              <a:t>gato</a:t>
            </a:r>
            <a:r>
              <a:rPr lang="en-US" sz="3200" dirty="0" smtClean="0"/>
              <a:t> se llama </a:t>
            </a:r>
            <a:r>
              <a:rPr lang="en-US" sz="3200" dirty="0" err="1" smtClean="0"/>
              <a:t>Homonculous</a:t>
            </a:r>
            <a:r>
              <a:rPr lang="en-US" sz="3200" dirty="0" smtClean="0"/>
              <a:t>. Es un </a:t>
            </a:r>
            <a:r>
              <a:rPr lang="en-US" sz="3200" dirty="0" err="1" smtClean="0"/>
              <a:t>nombre</a:t>
            </a:r>
            <a:r>
              <a:rPr lang="en-US" sz="3200" dirty="0" smtClean="0"/>
              <a:t> </a:t>
            </a:r>
            <a:r>
              <a:rPr lang="en-US" sz="3200" dirty="0" err="1" smtClean="0"/>
              <a:t>interesante</a:t>
            </a:r>
            <a:r>
              <a:rPr lang="en-US" sz="3200" dirty="0" smtClean="0"/>
              <a:t>, no? Mi </a:t>
            </a:r>
            <a:r>
              <a:rPr lang="en-US" sz="3200" dirty="0" err="1" smtClean="0"/>
              <a:t>madre</a:t>
            </a:r>
            <a:r>
              <a:rPr lang="en-US" sz="3200" dirty="0" smtClean="0"/>
              <a:t> vive en Royal Oak. </a:t>
            </a:r>
            <a:r>
              <a:rPr lang="en-US" sz="3200" dirty="0" err="1" smtClean="0"/>
              <a:t>Yo</a:t>
            </a:r>
            <a:r>
              <a:rPr lang="en-US" sz="3200" dirty="0" smtClean="0"/>
              <a:t> no </a:t>
            </a:r>
            <a:r>
              <a:rPr lang="en-US" sz="3200" dirty="0" err="1" smtClean="0"/>
              <a:t>tengo</a:t>
            </a:r>
            <a:r>
              <a:rPr lang="en-US" sz="3200" dirty="0" smtClean="0"/>
              <a:t> </a:t>
            </a:r>
            <a:r>
              <a:rPr lang="en-US" sz="3200" dirty="0" err="1" smtClean="0"/>
              <a:t>hermanos</a:t>
            </a:r>
            <a:r>
              <a:rPr lang="en-US" sz="3200" dirty="0" smtClean="0"/>
              <a:t>, </a:t>
            </a:r>
            <a:r>
              <a:rPr lang="en-US" sz="3200" dirty="0" err="1" smtClean="0"/>
              <a:t>pero</a:t>
            </a:r>
            <a:r>
              <a:rPr lang="en-US" sz="3200" dirty="0" smtClean="0"/>
              <a:t> </a:t>
            </a:r>
            <a:r>
              <a:rPr lang="en-US" sz="3200" dirty="0" err="1" smtClean="0"/>
              <a:t>tengo</a:t>
            </a:r>
            <a:r>
              <a:rPr lang="en-US" sz="3200" dirty="0" smtClean="0"/>
              <a:t> </a:t>
            </a:r>
            <a:r>
              <a:rPr lang="en-US" sz="3200" dirty="0" err="1" smtClean="0"/>
              <a:t>muchos</a:t>
            </a:r>
            <a:r>
              <a:rPr lang="en-US" sz="3200" dirty="0" smtClean="0"/>
              <a:t> </a:t>
            </a:r>
            <a:r>
              <a:rPr lang="en-US" sz="3200" dirty="0" err="1" smtClean="0"/>
              <a:t>primos</a:t>
            </a:r>
            <a:r>
              <a:rPr lang="en-US" sz="3200" dirty="0" smtClean="0"/>
              <a:t>. En Italia </a:t>
            </a:r>
            <a:r>
              <a:rPr lang="en-US" sz="3200" dirty="0" err="1" smtClean="0"/>
              <a:t>tengo</a:t>
            </a:r>
            <a:r>
              <a:rPr lang="en-US" sz="3200" dirty="0" smtClean="0"/>
              <a:t> </a:t>
            </a:r>
            <a:r>
              <a:rPr lang="en-US" sz="3200" dirty="0" err="1" smtClean="0"/>
              <a:t>una</a:t>
            </a:r>
            <a:r>
              <a:rPr lang="en-US" sz="3200" dirty="0" smtClean="0"/>
              <a:t> prima, en </a:t>
            </a:r>
            <a:r>
              <a:rPr lang="en-US" sz="3200" dirty="0" err="1" smtClean="0"/>
              <a:t>Inglaterra</a:t>
            </a:r>
            <a:r>
              <a:rPr lang="en-US" sz="3200" dirty="0" smtClean="0"/>
              <a:t> </a:t>
            </a:r>
            <a:r>
              <a:rPr lang="en-US" sz="3200" dirty="0" err="1" smtClean="0"/>
              <a:t>tengo</a:t>
            </a:r>
            <a:r>
              <a:rPr lang="en-US" sz="3200" dirty="0" smtClean="0"/>
              <a:t> </a:t>
            </a:r>
            <a:r>
              <a:rPr lang="en-US" sz="3200" dirty="0" err="1" smtClean="0"/>
              <a:t>una</a:t>
            </a:r>
            <a:r>
              <a:rPr lang="en-US" sz="3200" dirty="0" smtClean="0"/>
              <a:t> </a:t>
            </a:r>
            <a:r>
              <a:rPr lang="en-US" sz="3200" dirty="0" err="1" smtClean="0"/>
              <a:t>otra</a:t>
            </a:r>
            <a:r>
              <a:rPr lang="en-US" sz="3200" dirty="0" smtClean="0"/>
              <a:t> prima, </a:t>
            </a:r>
            <a:r>
              <a:rPr lang="en-US" sz="3200" dirty="0" err="1" smtClean="0"/>
              <a:t>y</a:t>
            </a:r>
            <a:r>
              <a:rPr lang="en-US" sz="3200" dirty="0" smtClean="0"/>
              <a:t> en Michigan, </a:t>
            </a:r>
            <a:r>
              <a:rPr lang="en-US" sz="3200" dirty="0" err="1" smtClean="0"/>
              <a:t>tengo</a:t>
            </a:r>
            <a:r>
              <a:rPr lang="en-US" sz="3200" dirty="0" smtClean="0"/>
              <a:t> </a:t>
            </a:r>
            <a:r>
              <a:rPr lang="en-US" sz="3200" dirty="0" err="1" smtClean="0"/>
              <a:t>dieciocho</a:t>
            </a:r>
            <a:r>
              <a:rPr lang="en-US" sz="3200" dirty="0" smtClean="0"/>
              <a:t> </a:t>
            </a:r>
            <a:r>
              <a:rPr lang="en-US" sz="3200" dirty="0" err="1" smtClean="0"/>
              <a:t>primos</a:t>
            </a:r>
            <a:r>
              <a:rPr lang="en-US" sz="3200" dirty="0" smtClean="0"/>
              <a:t>. Mi casa </a:t>
            </a:r>
            <a:r>
              <a:rPr lang="en-US" sz="3200" dirty="0" err="1" smtClean="0"/>
              <a:t>es</a:t>
            </a:r>
            <a:r>
              <a:rPr lang="en-US" sz="3200" dirty="0" smtClean="0"/>
              <a:t> </a:t>
            </a:r>
            <a:r>
              <a:rPr lang="en-US" sz="3200" dirty="0" err="1" smtClean="0"/>
              <a:t>muy</a:t>
            </a:r>
            <a:r>
              <a:rPr lang="en-US" sz="3200" dirty="0" smtClean="0"/>
              <a:t> </a:t>
            </a:r>
            <a:r>
              <a:rPr lang="en-US" sz="3200" dirty="0" err="1" smtClean="0"/>
              <a:t>cerca</a:t>
            </a:r>
            <a:r>
              <a:rPr lang="en-US" sz="3200" dirty="0" smtClean="0"/>
              <a:t> de la casa de mi </a:t>
            </a:r>
            <a:r>
              <a:rPr lang="en-US" sz="3200" dirty="0" err="1" smtClean="0"/>
              <a:t>madre</a:t>
            </a:r>
            <a:r>
              <a:rPr lang="en-US" sz="3200" dirty="0" smtClean="0"/>
              <a:t>. Toda la </a:t>
            </a:r>
            <a:r>
              <a:rPr lang="en-US" sz="3200" dirty="0" err="1" smtClean="0"/>
              <a:t>familia</a:t>
            </a:r>
            <a:r>
              <a:rPr lang="en-US" sz="3200" dirty="0" smtClean="0"/>
              <a:t> </a:t>
            </a:r>
            <a:r>
              <a:rPr lang="en-US" sz="3200" dirty="0" err="1" smtClean="0"/>
              <a:t>está</a:t>
            </a:r>
            <a:r>
              <a:rPr lang="en-US" sz="3200" dirty="0" smtClean="0"/>
              <a:t> </a:t>
            </a:r>
            <a:r>
              <a:rPr lang="en-US" sz="3200" dirty="0" err="1" smtClean="0"/>
              <a:t>muy</a:t>
            </a:r>
            <a:r>
              <a:rPr lang="en-US" sz="3200" dirty="0" smtClean="0"/>
              <a:t> </a:t>
            </a:r>
            <a:r>
              <a:rPr lang="en-US" sz="3200" dirty="0" err="1" smtClean="0"/>
              <a:t>ocupada</a:t>
            </a:r>
            <a:r>
              <a:rPr lang="en-US" sz="3200" dirty="0" smtClean="0"/>
              <a:t> </a:t>
            </a:r>
            <a:r>
              <a:rPr lang="en-US" sz="3200" dirty="0" err="1" smtClean="0"/>
              <a:t>pero</a:t>
            </a:r>
            <a:r>
              <a:rPr lang="en-US" sz="3200" dirty="0" smtClean="0"/>
              <a:t> </a:t>
            </a:r>
            <a:r>
              <a:rPr lang="en-US" sz="3200" dirty="0" err="1" smtClean="0"/>
              <a:t>yo</a:t>
            </a:r>
            <a:r>
              <a:rPr lang="en-US" sz="3200" dirty="0" smtClean="0"/>
              <a:t> </a:t>
            </a:r>
            <a:r>
              <a:rPr lang="en-US" sz="3200" dirty="0" err="1" smtClean="0"/>
              <a:t>siempre</a:t>
            </a:r>
            <a:r>
              <a:rPr lang="en-US" sz="3200" dirty="0" smtClean="0"/>
              <a:t> </a:t>
            </a:r>
            <a:r>
              <a:rPr lang="en-US" sz="3200" dirty="0" err="1" smtClean="0"/>
              <a:t>tengo</a:t>
            </a:r>
            <a:r>
              <a:rPr lang="en-US" sz="3200" dirty="0" smtClean="0"/>
              <a:t> </a:t>
            </a:r>
            <a:r>
              <a:rPr lang="en-US" sz="3200" dirty="0" err="1" smtClean="0"/>
              <a:t>tiempo</a:t>
            </a:r>
            <a:r>
              <a:rPr lang="en-US" sz="3200" dirty="0" smtClean="0"/>
              <a:t> </a:t>
            </a:r>
            <a:r>
              <a:rPr lang="en-US" sz="3200" dirty="0" err="1" smtClean="0"/>
              <a:t>para</a:t>
            </a:r>
            <a:r>
              <a:rPr lang="en-US" sz="3200" dirty="0" smtClean="0"/>
              <a:t> </a:t>
            </a:r>
            <a:r>
              <a:rPr lang="en-US" sz="3200" dirty="0" err="1" smtClean="0"/>
              <a:t>estar</a:t>
            </a:r>
            <a:r>
              <a:rPr lang="en-US" sz="3200" dirty="0" smtClean="0"/>
              <a:t> con </a:t>
            </a:r>
            <a:r>
              <a:rPr lang="en-US" sz="3200" dirty="0" err="1" smtClean="0"/>
              <a:t>ellos</a:t>
            </a:r>
            <a:r>
              <a:rPr lang="en-US" sz="3200" dirty="0" smtClean="0"/>
              <a:t>. ¡</a:t>
            </a:r>
            <a:r>
              <a:rPr lang="en-US" sz="3200" dirty="0" err="1" smtClean="0"/>
              <a:t>Qué</a:t>
            </a:r>
            <a:r>
              <a:rPr lang="en-US" sz="3200" dirty="0" smtClean="0"/>
              <a:t> </a:t>
            </a:r>
            <a:r>
              <a:rPr lang="en-US" sz="3200" dirty="0" err="1" smtClean="0"/>
              <a:t>divertido</a:t>
            </a:r>
            <a:r>
              <a:rPr lang="en-US" sz="3200" dirty="0" smtClean="0"/>
              <a:t>!</a:t>
            </a:r>
            <a:endParaRPr lang="en-US" sz="3200"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23912"/>
          </a:xfrm>
        </p:spPr>
        <p:txBody>
          <a:bodyPr/>
          <a:lstStyle/>
          <a:p>
            <a:r>
              <a:rPr lang="en-US" dirty="0" smtClean="0"/>
              <a:t>1. </a:t>
            </a:r>
            <a:r>
              <a:rPr lang="en-US" dirty="0" err="1" smtClean="0"/>
              <a:t>Cómo</a:t>
            </a:r>
            <a:r>
              <a:rPr lang="en-US" dirty="0" smtClean="0"/>
              <a:t> se llama la </a:t>
            </a:r>
            <a:r>
              <a:rPr lang="en-US" dirty="0" err="1" smtClean="0"/>
              <a:t>chica</a:t>
            </a:r>
            <a:r>
              <a:rPr lang="en-US" dirty="0" smtClean="0"/>
              <a:t>?</a:t>
            </a:r>
            <a:br>
              <a:rPr lang="en-US" dirty="0" smtClean="0"/>
            </a:br>
            <a:r>
              <a:rPr lang="en-US" dirty="0" smtClean="0"/>
              <a:t>2. </a:t>
            </a:r>
            <a:r>
              <a:rPr lang="en-US" dirty="0" err="1" smtClean="0"/>
              <a:t>Dónde</a:t>
            </a:r>
            <a:r>
              <a:rPr lang="en-US" dirty="0" smtClean="0"/>
              <a:t> vive </a:t>
            </a:r>
            <a:r>
              <a:rPr lang="en-US" dirty="0" err="1" smtClean="0"/>
              <a:t>ella</a:t>
            </a:r>
            <a:r>
              <a:rPr lang="en-US" dirty="0" smtClean="0"/>
              <a:t>?</a:t>
            </a:r>
            <a:br>
              <a:rPr lang="en-US" dirty="0" smtClean="0"/>
            </a:br>
            <a:r>
              <a:rPr lang="en-US" dirty="0" smtClean="0"/>
              <a:t>3. </a:t>
            </a:r>
            <a:r>
              <a:rPr lang="en-US" dirty="0" err="1" smtClean="0"/>
              <a:t>Cuál</a:t>
            </a:r>
            <a:r>
              <a:rPr lang="en-US" dirty="0" smtClean="0"/>
              <a:t> </a:t>
            </a:r>
            <a:r>
              <a:rPr lang="en-US" dirty="0" err="1" smtClean="0"/>
              <a:t>es</a:t>
            </a:r>
            <a:r>
              <a:rPr lang="en-US" dirty="0" smtClean="0"/>
              <a:t> el </a:t>
            </a:r>
            <a:r>
              <a:rPr lang="en-US" dirty="0" err="1" smtClean="0"/>
              <a:t>apellido</a:t>
            </a:r>
            <a:r>
              <a:rPr lang="en-US" dirty="0" smtClean="0"/>
              <a:t> del </a:t>
            </a:r>
            <a:r>
              <a:rPr lang="en-US" dirty="0" err="1" smtClean="0"/>
              <a:t>papá</a:t>
            </a:r>
            <a:r>
              <a:rPr lang="en-US" dirty="0" smtClean="0"/>
              <a:t> de Elektra?</a:t>
            </a:r>
            <a:br>
              <a:rPr lang="en-US" dirty="0" smtClean="0"/>
            </a:br>
            <a:r>
              <a:rPr lang="en-US" dirty="0" smtClean="0"/>
              <a:t>4. </a:t>
            </a:r>
            <a:r>
              <a:rPr lang="en-US" dirty="0" err="1" smtClean="0"/>
              <a:t>Cuántos</a:t>
            </a:r>
            <a:r>
              <a:rPr lang="en-US" dirty="0" smtClean="0"/>
              <a:t> </a:t>
            </a:r>
            <a:r>
              <a:rPr lang="en-US" dirty="0" err="1" smtClean="0"/>
              <a:t>primos</a:t>
            </a:r>
            <a:r>
              <a:rPr lang="en-US" dirty="0" smtClean="0"/>
              <a:t> hay?</a:t>
            </a:r>
            <a:br>
              <a:rPr lang="en-US" dirty="0" smtClean="0"/>
            </a:br>
            <a:r>
              <a:rPr lang="en-US" dirty="0" smtClean="0"/>
              <a:t>5. </a:t>
            </a:r>
            <a:r>
              <a:rPr lang="en-US" dirty="0" err="1" smtClean="0"/>
              <a:t>Dónde</a:t>
            </a:r>
            <a:r>
              <a:rPr lang="en-US" dirty="0" smtClean="0"/>
              <a:t> </a:t>
            </a:r>
            <a:r>
              <a:rPr lang="en-US" dirty="0" err="1" smtClean="0"/>
              <a:t>están</a:t>
            </a:r>
            <a:r>
              <a:rPr lang="en-US" dirty="0" smtClean="0"/>
              <a:t> </a:t>
            </a:r>
            <a:r>
              <a:rPr lang="en-US" dirty="0" err="1" smtClean="0"/>
              <a:t>sus</a:t>
            </a:r>
            <a:r>
              <a:rPr lang="en-US" dirty="0" smtClean="0"/>
              <a:t> </a:t>
            </a:r>
            <a:r>
              <a:rPr lang="en-US" dirty="0" err="1" smtClean="0"/>
              <a:t>primos</a:t>
            </a:r>
            <a:r>
              <a:rPr lang="en-US" dirty="0" smtClean="0"/>
              <a:t>?</a:t>
            </a:r>
            <a:br>
              <a:rPr lang="en-US" dirty="0" smtClean="0"/>
            </a:br>
            <a:r>
              <a:rPr lang="en-US" dirty="0" smtClean="0"/>
              <a:t>6. </a:t>
            </a:r>
            <a:r>
              <a:rPr lang="en-US" dirty="0" err="1" smtClean="0"/>
              <a:t>Está</a:t>
            </a:r>
            <a:r>
              <a:rPr lang="en-US" dirty="0" smtClean="0"/>
              <a:t> </a:t>
            </a:r>
            <a:r>
              <a:rPr lang="en-US" dirty="0" err="1" smtClean="0"/>
              <a:t>muy</a:t>
            </a:r>
            <a:r>
              <a:rPr lang="en-US" dirty="0" smtClean="0"/>
              <a:t> </a:t>
            </a:r>
            <a:r>
              <a:rPr lang="en-US" dirty="0" err="1" smtClean="0"/>
              <a:t>ocupada</a:t>
            </a:r>
            <a:r>
              <a:rPr lang="en-US" dirty="0" smtClean="0"/>
              <a:t> la </a:t>
            </a:r>
            <a:r>
              <a:rPr lang="en-US" dirty="0" err="1" smtClean="0"/>
              <a:t>familia</a:t>
            </a:r>
            <a:r>
              <a:rPr lang="en-US" dirty="0" smtClean="0"/>
              <a:t>?</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08422"/>
          </a:xfrm>
        </p:spPr>
        <p:txBody>
          <a:bodyPr>
            <a:normAutofit/>
          </a:bodyPr>
          <a:lstStyle/>
          <a:p>
            <a:r>
              <a:rPr lang="en-US" sz="3200" dirty="0" smtClean="0"/>
              <a:t>1. </a:t>
            </a:r>
            <a:r>
              <a:rPr lang="en-US" sz="3200" dirty="0" err="1" smtClean="0"/>
              <a:t>Cómo</a:t>
            </a:r>
            <a:r>
              <a:rPr lang="en-US" sz="3200" dirty="0" smtClean="0"/>
              <a:t> se llama la </a:t>
            </a:r>
            <a:r>
              <a:rPr lang="en-US" sz="3200" dirty="0" err="1" smtClean="0"/>
              <a:t>chica</a:t>
            </a:r>
            <a:r>
              <a:rPr lang="en-US" sz="3200" dirty="0" smtClean="0"/>
              <a:t>?</a:t>
            </a:r>
            <a:br>
              <a:rPr lang="en-US" sz="3200" dirty="0" smtClean="0"/>
            </a:br>
            <a:r>
              <a:rPr lang="en-US" sz="3200" dirty="0" smtClean="0"/>
              <a:t>La </a:t>
            </a:r>
            <a:r>
              <a:rPr lang="en-US" sz="3200" dirty="0" err="1" smtClean="0"/>
              <a:t>chica</a:t>
            </a:r>
            <a:r>
              <a:rPr lang="en-US" sz="3200" dirty="0" smtClean="0"/>
              <a:t> se llama Elektra </a:t>
            </a:r>
            <a:r>
              <a:rPr lang="en-US" sz="3200" dirty="0" err="1" smtClean="0"/>
              <a:t>Petrucci</a:t>
            </a:r>
            <a:r>
              <a:rPr lang="en-US" sz="3200" dirty="0" smtClean="0"/>
              <a:t> Davidson</a:t>
            </a:r>
            <a:br>
              <a:rPr lang="en-US" sz="3200" dirty="0" smtClean="0"/>
            </a:br>
            <a:r>
              <a:rPr lang="en-US" sz="3200" dirty="0" smtClean="0"/>
              <a:t>2. </a:t>
            </a:r>
            <a:r>
              <a:rPr lang="en-US" sz="3200" dirty="0" err="1" smtClean="0"/>
              <a:t>Dónde</a:t>
            </a:r>
            <a:r>
              <a:rPr lang="en-US" sz="3200" dirty="0" smtClean="0"/>
              <a:t> vive </a:t>
            </a:r>
            <a:r>
              <a:rPr lang="en-US" sz="3200" dirty="0" err="1" smtClean="0"/>
              <a:t>ella</a:t>
            </a:r>
            <a:r>
              <a:rPr lang="en-US" sz="3200" dirty="0" smtClean="0"/>
              <a:t>?</a:t>
            </a:r>
            <a:br>
              <a:rPr lang="en-US" sz="3200" dirty="0" smtClean="0"/>
            </a:br>
            <a:r>
              <a:rPr lang="en-US" sz="3200" dirty="0" smtClean="0"/>
              <a:t>Vive en Clawson</a:t>
            </a:r>
            <a:br>
              <a:rPr lang="en-US" sz="3200" dirty="0" smtClean="0"/>
            </a:br>
            <a:r>
              <a:rPr lang="en-US" sz="3200" dirty="0" smtClean="0"/>
              <a:t>3. </a:t>
            </a:r>
            <a:r>
              <a:rPr lang="en-US" sz="3200" dirty="0" err="1" smtClean="0"/>
              <a:t>Cuál</a:t>
            </a:r>
            <a:r>
              <a:rPr lang="en-US" sz="3200" dirty="0" smtClean="0"/>
              <a:t> </a:t>
            </a:r>
            <a:r>
              <a:rPr lang="en-US" sz="3200" dirty="0" err="1" smtClean="0"/>
              <a:t>es</a:t>
            </a:r>
            <a:r>
              <a:rPr lang="en-US" sz="3200" dirty="0" smtClean="0"/>
              <a:t> el </a:t>
            </a:r>
            <a:r>
              <a:rPr lang="en-US" sz="3200" dirty="0" err="1" smtClean="0"/>
              <a:t>apellido</a:t>
            </a:r>
            <a:r>
              <a:rPr lang="en-US" sz="3200" dirty="0" smtClean="0"/>
              <a:t> de </a:t>
            </a:r>
            <a:r>
              <a:rPr lang="en-US" sz="3200" dirty="0" smtClean="0"/>
              <a:t>Elektra?</a:t>
            </a:r>
            <a:br>
              <a:rPr lang="en-US" sz="3200" dirty="0" smtClean="0"/>
            </a:br>
            <a:r>
              <a:rPr lang="en-US" sz="3200" dirty="0" smtClean="0"/>
              <a:t>El </a:t>
            </a:r>
            <a:r>
              <a:rPr lang="en-US" sz="3200" dirty="0" err="1" smtClean="0"/>
              <a:t>apellido</a:t>
            </a:r>
            <a:r>
              <a:rPr lang="en-US" sz="3200" dirty="0" smtClean="0"/>
              <a:t> </a:t>
            </a:r>
            <a:r>
              <a:rPr lang="en-US" sz="3200" dirty="0" smtClean="0"/>
              <a:t>de Elektra </a:t>
            </a:r>
            <a:r>
              <a:rPr lang="en-US" sz="3200" dirty="0" err="1" smtClean="0"/>
              <a:t>es</a:t>
            </a:r>
            <a:r>
              <a:rPr lang="en-US" sz="3200" dirty="0" smtClean="0"/>
              <a:t> </a:t>
            </a:r>
            <a:r>
              <a:rPr lang="en-US" sz="3200" dirty="0" err="1" smtClean="0"/>
              <a:t>Petrucci</a:t>
            </a:r>
            <a:r>
              <a:rPr lang="en-US" sz="3200" dirty="0" smtClean="0"/>
              <a:t> Davidson</a:t>
            </a:r>
            <a:br>
              <a:rPr lang="en-US" sz="3200" dirty="0" smtClean="0"/>
            </a:br>
            <a:r>
              <a:rPr lang="en-US" sz="3200" dirty="0" smtClean="0"/>
              <a:t>4. </a:t>
            </a:r>
            <a:r>
              <a:rPr lang="en-US" sz="3200" dirty="0" err="1" smtClean="0"/>
              <a:t>Cuántos</a:t>
            </a:r>
            <a:r>
              <a:rPr lang="en-US" sz="3200" dirty="0" smtClean="0"/>
              <a:t> </a:t>
            </a:r>
            <a:r>
              <a:rPr lang="en-US" sz="3200" dirty="0" err="1" smtClean="0"/>
              <a:t>primos</a:t>
            </a:r>
            <a:r>
              <a:rPr lang="en-US" sz="3200" dirty="0" smtClean="0"/>
              <a:t> hay?</a:t>
            </a:r>
            <a:br>
              <a:rPr lang="en-US" sz="3200" dirty="0" smtClean="0"/>
            </a:br>
            <a:r>
              <a:rPr lang="en-US" sz="3200" dirty="0" smtClean="0"/>
              <a:t>Hay </a:t>
            </a:r>
            <a:r>
              <a:rPr lang="en-US" sz="3200" dirty="0" err="1" smtClean="0"/>
              <a:t>veinte</a:t>
            </a:r>
            <a:r>
              <a:rPr lang="en-US" sz="3200" dirty="0" smtClean="0"/>
              <a:t> </a:t>
            </a:r>
            <a:r>
              <a:rPr lang="en-US" sz="3200" dirty="0" err="1" smtClean="0"/>
              <a:t>primos</a:t>
            </a:r>
            <a:r>
              <a:rPr lang="en-US" sz="3200" dirty="0" smtClean="0"/>
              <a:t/>
            </a:r>
            <a:br>
              <a:rPr lang="en-US" sz="3200" dirty="0" smtClean="0"/>
            </a:br>
            <a:r>
              <a:rPr lang="en-US" sz="3200" dirty="0" smtClean="0"/>
              <a:t>5. </a:t>
            </a:r>
            <a:r>
              <a:rPr lang="en-US" sz="3200" dirty="0" err="1" smtClean="0"/>
              <a:t>Dónde</a:t>
            </a:r>
            <a:r>
              <a:rPr lang="en-US" sz="3200" dirty="0" smtClean="0"/>
              <a:t> </a:t>
            </a:r>
            <a:r>
              <a:rPr lang="en-US" sz="3200" dirty="0" err="1" smtClean="0"/>
              <a:t>están</a:t>
            </a:r>
            <a:r>
              <a:rPr lang="en-US" sz="3200" dirty="0" smtClean="0"/>
              <a:t> </a:t>
            </a:r>
            <a:r>
              <a:rPr lang="en-US" sz="3200" dirty="0" err="1" smtClean="0"/>
              <a:t>sus</a:t>
            </a:r>
            <a:r>
              <a:rPr lang="en-US" sz="3200" dirty="0" smtClean="0"/>
              <a:t> </a:t>
            </a:r>
            <a:r>
              <a:rPr lang="en-US" sz="3200" dirty="0" err="1" smtClean="0"/>
              <a:t>primos</a:t>
            </a:r>
            <a:r>
              <a:rPr lang="en-US" sz="3200" dirty="0" smtClean="0"/>
              <a:t>?</a:t>
            </a:r>
            <a:br>
              <a:rPr lang="en-US" sz="3200" dirty="0" smtClean="0"/>
            </a:br>
            <a:r>
              <a:rPr lang="en-US" sz="3200" dirty="0" err="1" smtClean="0"/>
              <a:t>Están</a:t>
            </a:r>
            <a:r>
              <a:rPr lang="en-US" sz="3200" dirty="0" smtClean="0"/>
              <a:t> en Italia, </a:t>
            </a:r>
            <a:r>
              <a:rPr lang="en-US" sz="3200" dirty="0" err="1" smtClean="0"/>
              <a:t>Ingleterra</a:t>
            </a:r>
            <a:r>
              <a:rPr lang="en-US" sz="3200" dirty="0" smtClean="0"/>
              <a:t>, Y Michigan</a:t>
            </a:r>
            <a:br>
              <a:rPr lang="en-US" sz="3200" dirty="0" smtClean="0"/>
            </a:br>
            <a:r>
              <a:rPr lang="en-US" sz="3200" dirty="0" smtClean="0"/>
              <a:t>6. </a:t>
            </a:r>
            <a:r>
              <a:rPr lang="en-US" sz="3200" dirty="0" err="1" smtClean="0"/>
              <a:t>Está</a:t>
            </a:r>
            <a:r>
              <a:rPr lang="en-US" sz="3200" dirty="0" smtClean="0"/>
              <a:t> </a:t>
            </a:r>
            <a:r>
              <a:rPr lang="en-US" sz="3200" dirty="0" err="1" smtClean="0"/>
              <a:t>muy</a:t>
            </a:r>
            <a:r>
              <a:rPr lang="en-US" sz="3200" dirty="0" smtClean="0"/>
              <a:t> </a:t>
            </a:r>
            <a:r>
              <a:rPr lang="en-US" sz="3200" dirty="0" err="1" smtClean="0"/>
              <a:t>ocupada</a:t>
            </a:r>
            <a:r>
              <a:rPr lang="en-US" sz="3200" dirty="0" smtClean="0"/>
              <a:t> la </a:t>
            </a:r>
            <a:r>
              <a:rPr lang="en-US" sz="3200" dirty="0" err="1" smtClean="0"/>
              <a:t>familia</a:t>
            </a:r>
            <a:r>
              <a:rPr lang="en-US" sz="3200" dirty="0" smtClean="0"/>
              <a:t>?</a:t>
            </a:r>
            <a:br>
              <a:rPr lang="en-US" sz="3200" dirty="0" smtClean="0"/>
            </a:br>
            <a:r>
              <a:rPr lang="en-US" sz="3200" dirty="0" err="1" smtClean="0"/>
              <a:t>Sí</a:t>
            </a:r>
            <a:r>
              <a:rPr lang="en-US" sz="3200" dirty="0" smtClean="0"/>
              <a:t>, la </a:t>
            </a:r>
            <a:r>
              <a:rPr lang="en-US" sz="3200" dirty="0" err="1" smtClean="0"/>
              <a:t>familia</a:t>
            </a:r>
            <a:r>
              <a:rPr lang="en-US" sz="3200" dirty="0" smtClean="0"/>
              <a:t> </a:t>
            </a:r>
            <a:r>
              <a:rPr lang="en-US" sz="3200" dirty="0" err="1" smtClean="0"/>
              <a:t>está</a:t>
            </a:r>
            <a:r>
              <a:rPr lang="en-US" sz="3200" dirty="0" smtClean="0"/>
              <a:t> </a:t>
            </a:r>
            <a:r>
              <a:rPr lang="en-US" sz="3200" dirty="0" err="1" smtClean="0"/>
              <a:t>muy</a:t>
            </a:r>
            <a:r>
              <a:rPr lang="en-US" sz="3200" dirty="0" smtClean="0"/>
              <a:t> </a:t>
            </a:r>
            <a:r>
              <a:rPr lang="en-US" sz="3200" dirty="0" err="1" smtClean="0"/>
              <a:t>ocupada</a:t>
            </a:r>
            <a:endParaRPr lang="en-US" sz="32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12757"/>
          </a:xfrm>
        </p:spPr>
        <p:txBody>
          <a:bodyPr>
            <a:normAutofit fontScale="90000"/>
          </a:bodyPr>
          <a:lstStyle/>
          <a:p>
            <a:r>
              <a:rPr lang="en-US" b="1" u="sng" dirty="0" smtClean="0"/>
              <a:t>Question Words</a:t>
            </a:r>
            <a:r>
              <a:rPr lang="en-US" dirty="0" smtClean="0"/>
              <a:t/>
            </a:r>
            <a:br>
              <a:rPr lang="en-US" dirty="0" smtClean="0"/>
            </a:br>
            <a:r>
              <a:rPr lang="en-US" dirty="0" err="1" smtClean="0"/>
              <a:t>Comó</a:t>
            </a:r>
            <a:r>
              <a:rPr lang="en-US" dirty="0" smtClean="0"/>
              <a:t>- How</a:t>
            </a:r>
            <a:br>
              <a:rPr lang="en-US" dirty="0" smtClean="0"/>
            </a:br>
            <a:r>
              <a:rPr lang="en-US" dirty="0" err="1" smtClean="0"/>
              <a:t>Cuánto/s</a:t>
            </a:r>
            <a:r>
              <a:rPr lang="en-US" dirty="0" smtClean="0"/>
              <a:t>- How many</a:t>
            </a:r>
            <a:br>
              <a:rPr lang="en-US" dirty="0" smtClean="0"/>
            </a:br>
            <a:r>
              <a:rPr lang="en-US" dirty="0" err="1" smtClean="0"/>
              <a:t>Cuando</a:t>
            </a:r>
            <a:r>
              <a:rPr lang="en-US" dirty="0" smtClean="0"/>
              <a:t>- When</a:t>
            </a:r>
            <a:br>
              <a:rPr lang="en-US" dirty="0" smtClean="0"/>
            </a:br>
            <a:r>
              <a:rPr lang="en-US" dirty="0" err="1" smtClean="0"/>
              <a:t>Qué</a:t>
            </a:r>
            <a:r>
              <a:rPr lang="en-US" dirty="0" smtClean="0"/>
              <a:t>- What</a:t>
            </a:r>
            <a:br>
              <a:rPr lang="en-US" dirty="0" smtClean="0"/>
            </a:br>
            <a:r>
              <a:rPr lang="en-US" dirty="0" err="1" smtClean="0"/>
              <a:t>Quién/es</a:t>
            </a:r>
            <a:r>
              <a:rPr lang="en-US" dirty="0" smtClean="0"/>
              <a:t>- Who</a:t>
            </a:r>
            <a:br>
              <a:rPr lang="en-US" dirty="0" smtClean="0"/>
            </a:br>
            <a:r>
              <a:rPr lang="en-US" dirty="0" err="1" smtClean="0"/>
              <a:t>Dónde</a:t>
            </a:r>
            <a:r>
              <a:rPr lang="en-US" dirty="0" smtClean="0"/>
              <a:t>- Where</a:t>
            </a:r>
            <a:br>
              <a:rPr lang="en-US" dirty="0" smtClean="0"/>
            </a:br>
            <a:r>
              <a:rPr lang="en-US" dirty="0" err="1" smtClean="0"/>
              <a:t>Cuál</a:t>
            </a:r>
            <a:r>
              <a:rPr lang="en-US" dirty="0" smtClean="0"/>
              <a:t>- What/which</a:t>
            </a:r>
            <a:br>
              <a:rPr lang="en-US" dirty="0" smtClean="0"/>
            </a:br>
            <a:r>
              <a:rPr lang="en-US" dirty="0" err="1" smtClean="0"/>
              <a:t>Porque</a:t>
            </a:r>
            <a:r>
              <a:rPr lang="en-US" dirty="0" smtClean="0"/>
              <a:t>- Why</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84506"/>
          </a:xfrm>
        </p:spPr>
        <p:txBody>
          <a:bodyPr>
            <a:normAutofit fontScale="90000"/>
          </a:bodyPr>
          <a:lstStyle/>
          <a:p>
            <a:r>
              <a:rPr lang="en-US" dirty="0" smtClean="0"/>
              <a:t/>
            </a:r>
            <a:br>
              <a:rPr lang="en-US" dirty="0" smtClean="0"/>
            </a:br>
            <a:r>
              <a:rPr lang="en-US" dirty="0" smtClean="0"/>
              <a:t/>
            </a:r>
            <a:br>
              <a:rPr lang="en-US" dirty="0" smtClean="0"/>
            </a:br>
            <a:r>
              <a:rPr lang="en-US" dirty="0" smtClean="0"/>
              <a:t> </a:t>
            </a:r>
            <a:r>
              <a:rPr lang="en-US" dirty="0" smtClean="0"/>
              <a:t>A little help with answering questions: The verb in a question is USUALLY the verb you will use in its answer.</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a:t/>
            </a:r>
            <a:br>
              <a:rPr lang="en-US" dirty="0"/>
            </a:br>
            <a:r>
              <a:rPr lang="en-US" dirty="0" smtClean="0"/>
              <a:t>De </a:t>
            </a:r>
            <a:r>
              <a:rPr lang="en-US" dirty="0" err="1" smtClean="0"/>
              <a:t>dónde</a:t>
            </a:r>
            <a:r>
              <a:rPr lang="en-US" dirty="0" smtClean="0"/>
              <a:t> </a:t>
            </a:r>
            <a:r>
              <a:rPr lang="en-US" dirty="0" err="1" smtClean="0">
                <a:solidFill>
                  <a:srgbClr val="FF0000"/>
                </a:solidFill>
              </a:rPr>
              <a:t>eres</a:t>
            </a:r>
            <a:r>
              <a:rPr lang="en-US" dirty="0" smtClean="0"/>
              <a:t>?</a:t>
            </a:r>
            <a:br>
              <a:rPr lang="en-US" dirty="0" smtClean="0"/>
            </a:br>
            <a:r>
              <a:rPr lang="en-US" dirty="0" smtClean="0">
                <a:solidFill>
                  <a:srgbClr val="FF0000"/>
                </a:solidFill>
              </a:rPr>
              <a:t>Soy</a:t>
            </a:r>
            <a:r>
              <a:rPr lang="en-US" dirty="0" smtClean="0"/>
              <a:t> de Michigan</a:t>
            </a:r>
            <a:br>
              <a:rPr lang="en-US" dirty="0" smtClean="0"/>
            </a:br>
            <a:r>
              <a:rPr lang="en-US" dirty="0" smtClean="0"/>
              <a:t>The question and answer both use </a:t>
            </a:r>
            <a:r>
              <a:rPr lang="en-US" dirty="0" smtClean="0">
                <a:solidFill>
                  <a:srgbClr val="FF0000"/>
                </a:solidFill>
              </a:rPr>
              <a:t>“SER”</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t>Where are you from?</a:t>
            </a:r>
            <a:br>
              <a:rPr lang="en-US" dirty="0" smtClean="0"/>
            </a:br>
            <a:r>
              <a:rPr lang="en-US" dirty="0" smtClean="0"/>
              <a:t>I am from Michigan</a:t>
            </a:r>
            <a:endParaRPr lang="en-US" dirty="0">
              <a:solidFill>
                <a:srgbClr val="FF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err="1" smtClean="0"/>
              <a:t>Cuántos</a:t>
            </a:r>
            <a:r>
              <a:rPr lang="en-US" dirty="0" smtClean="0"/>
              <a:t> </a:t>
            </a:r>
            <a:r>
              <a:rPr lang="en-US" dirty="0" err="1" smtClean="0"/>
              <a:t>años</a:t>
            </a:r>
            <a:r>
              <a:rPr lang="en-US" dirty="0" smtClean="0"/>
              <a:t> </a:t>
            </a:r>
            <a:r>
              <a:rPr lang="en-US" dirty="0" err="1" smtClean="0">
                <a:solidFill>
                  <a:srgbClr val="FF0000"/>
                </a:solidFill>
              </a:rPr>
              <a:t>tienes</a:t>
            </a:r>
            <a:r>
              <a:rPr lang="en-US" dirty="0" smtClean="0"/>
              <a:t>?</a:t>
            </a:r>
            <a:br>
              <a:rPr lang="en-US" dirty="0" smtClean="0"/>
            </a:br>
            <a:r>
              <a:rPr lang="en-US" dirty="0" err="1" smtClean="0">
                <a:solidFill>
                  <a:srgbClr val="FF0000"/>
                </a:solidFill>
              </a:rPr>
              <a:t>Tengo</a:t>
            </a:r>
            <a:r>
              <a:rPr lang="en-US" dirty="0" smtClean="0"/>
              <a:t> </a:t>
            </a:r>
            <a:r>
              <a:rPr lang="en-US" dirty="0" err="1" smtClean="0"/>
              <a:t>veintiseis</a:t>
            </a:r>
            <a:r>
              <a:rPr lang="en-US" dirty="0" smtClean="0"/>
              <a:t> </a:t>
            </a:r>
            <a:r>
              <a:rPr lang="en-US" dirty="0" err="1" smtClean="0"/>
              <a:t>años</a:t>
            </a:r>
            <a:r>
              <a:rPr lang="en-US" dirty="0" smtClean="0"/>
              <a:t/>
            </a:r>
            <a:br>
              <a:rPr lang="en-US" dirty="0" smtClean="0"/>
            </a:br>
            <a:r>
              <a:rPr lang="en-US" dirty="0" smtClean="0"/>
              <a:t>The question and answer both use </a:t>
            </a:r>
            <a:r>
              <a:rPr lang="en-US" dirty="0" smtClean="0">
                <a:solidFill>
                  <a:srgbClr val="FF0000"/>
                </a:solidFill>
              </a:rPr>
              <a:t>“TENER”</a:t>
            </a:r>
            <a:r>
              <a:rPr lang="en-US" dirty="0" smtClean="0"/>
              <a:t/>
            </a:r>
            <a:br>
              <a:rPr lang="en-US" dirty="0" smtClean="0"/>
            </a:br>
            <a:r>
              <a:rPr lang="en-US" dirty="0" smtClean="0"/>
              <a:t/>
            </a:r>
            <a:br>
              <a:rPr lang="en-US" dirty="0" smtClean="0"/>
            </a:br>
            <a:r>
              <a:rPr lang="en-US" dirty="0" smtClean="0"/>
              <a:t>How old are you?</a:t>
            </a:r>
            <a:br>
              <a:rPr lang="en-US" dirty="0" smtClean="0"/>
            </a:br>
            <a:r>
              <a:rPr lang="en-US" dirty="0" smtClean="0"/>
              <a:t>I am 26 years old</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err="1" smtClean="0"/>
              <a:t>Cuántos</a:t>
            </a:r>
            <a:r>
              <a:rPr lang="en-US" dirty="0" smtClean="0"/>
              <a:t> </a:t>
            </a:r>
            <a:r>
              <a:rPr lang="en-US" dirty="0" err="1" smtClean="0"/>
              <a:t>primos</a:t>
            </a:r>
            <a:r>
              <a:rPr lang="en-US" dirty="0" smtClean="0"/>
              <a:t> </a:t>
            </a:r>
            <a:r>
              <a:rPr lang="en-US" dirty="0" smtClean="0">
                <a:solidFill>
                  <a:srgbClr val="FF0000"/>
                </a:solidFill>
              </a:rPr>
              <a:t>hay</a:t>
            </a:r>
            <a:r>
              <a:rPr lang="en-US" dirty="0" smtClean="0"/>
              <a:t>?</a:t>
            </a:r>
            <a:br>
              <a:rPr lang="en-US" dirty="0" smtClean="0"/>
            </a:br>
            <a:r>
              <a:rPr lang="en-US" dirty="0" smtClean="0">
                <a:solidFill>
                  <a:srgbClr val="FF0000"/>
                </a:solidFill>
              </a:rPr>
              <a:t>Hay</a:t>
            </a:r>
            <a:r>
              <a:rPr lang="en-US" dirty="0" smtClean="0"/>
              <a:t> </a:t>
            </a:r>
            <a:r>
              <a:rPr lang="en-US" dirty="0" err="1" smtClean="0"/>
              <a:t>veinte</a:t>
            </a:r>
            <a:r>
              <a:rPr lang="en-US" dirty="0" smtClean="0"/>
              <a:t> </a:t>
            </a:r>
            <a:r>
              <a:rPr lang="en-US" dirty="0" err="1" smtClean="0"/>
              <a:t>primos</a:t>
            </a:r>
            <a:r>
              <a:rPr lang="en-US" dirty="0" smtClean="0"/>
              <a:t/>
            </a:r>
            <a:br>
              <a:rPr lang="en-US" dirty="0" smtClean="0"/>
            </a:br>
            <a:r>
              <a:rPr lang="en-US" dirty="0" smtClean="0"/>
              <a:t>The questions and answer both use </a:t>
            </a:r>
            <a:r>
              <a:rPr lang="en-US" dirty="0" smtClean="0">
                <a:solidFill>
                  <a:srgbClr val="FF0000"/>
                </a:solidFill>
              </a:rPr>
              <a:t>“HAY”</a:t>
            </a:r>
            <a:r>
              <a:rPr lang="en-US" dirty="0" smtClean="0"/>
              <a:t/>
            </a:r>
            <a:br>
              <a:rPr lang="en-US" dirty="0" smtClean="0"/>
            </a:br>
            <a:r>
              <a:rPr lang="en-US" dirty="0" smtClean="0"/>
              <a:t/>
            </a:r>
            <a:br>
              <a:rPr lang="en-US" dirty="0" smtClean="0"/>
            </a:br>
            <a:r>
              <a:rPr lang="en-US" dirty="0" smtClean="0"/>
              <a:t>How many cousins are there?</a:t>
            </a:r>
            <a:br>
              <a:rPr lang="en-US" dirty="0" smtClean="0"/>
            </a:br>
            <a:r>
              <a:rPr lang="en-US" dirty="0" smtClean="0"/>
              <a:t>There are 20 cousins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84506"/>
          </a:xfrm>
        </p:spPr>
        <p:txBody>
          <a:bodyPr/>
          <a:lstStyle/>
          <a:p>
            <a:r>
              <a:rPr lang="en-US" dirty="0" err="1" smtClean="0"/>
              <a:t>Gustar</a:t>
            </a:r>
            <a:r>
              <a:rPr lang="en-US" dirty="0" smtClean="0"/>
              <a:t>- to like, to be pleasing to</a:t>
            </a:r>
            <a:br>
              <a:rPr lang="en-US" dirty="0" smtClean="0"/>
            </a:br>
            <a:r>
              <a:rPr lang="en-US" dirty="0" smtClean="0"/>
              <a:t>Me </a:t>
            </a:r>
            <a:r>
              <a:rPr lang="en-US" dirty="0" err="1" smtClean="0"/>
              <a:t>Gusta/n</a:t>
            </a:r>
            <a:r>
              <a:rPr lang="en-US" dirty="0" smtClean="0"/>
              <a:t>- I like</a:t>
            </a:r>
            <a:br>
              <a:rPr lang="en-US" dirty="0" smtClean="0"/>
            </a:br>
            <a:r>
              <a:rPr lang="en-US" dirty="0" smtClean="0"/>
              <a:t>Te </a:t>
            </a:r>
            <a:r>
              <a:rPr lang="en-US" dirty="0" err="1" smtClean="0"/>
              <a:t>Gusta/n</a:t>
            </a:r>
            <a:r>
              <a:rPr lang="en-US" dirty="0" smtClean="0"/>
              <a:t>- You like (informal)</a:t>
            </a:r>
            <a:br>
              <a:rPr lang="en-US" dirty="0" smtClean="0"/>
            </a:br>
            <a:r>
              <a:rPr lang="en-US" dirty="0" smtClean="0"/>
              <a:t>Le </a:t>
            </a:r>
            <a:r>
              <a:rPr lang="en-US" dirty="0" err="1" smtClean="0"/>
              <a:t>Gusta/n</a:t>
            </a:r>
            <a:r>
              <a:rPr lang="en-US" dirty="0" smtClean="0"/>
              <a:t>-He/She/You formal like</a:t>
            </a:r>
            <a:br>
              <a:rPr lang="en-US" dirty="0" smtClean="0"/>
            </a:br>
            <a:r>
              <a:rPr lang="en-US" dirty="0" err="1" smtClean="0"/>
              <a:t>Nos</a:t>
            </a:r>
            <a:r>
              <a:rPr lang="en-US" dirty="0" smtClean="0"/>
              <a:t> </a:t>
            </a:r>
            <a:r>
              <a:rPr lang="en-US" dirty="0" err="1" smtClean="0"/>
              <a:t>Gusta/n</a:t>
            </a:r>
            <a:r>
              <a:rPr lang="en-US" dirty="0" smtClean="0"/>
              <a:t>- We like</a:t>
            </a:r>
            <a:br>
              <a:rPr lang="en-US" dirty="0" smtClean="0"/>
            </a:br>
            <a:r>
              <a:rPr lang="en-US" dirty="0" smtClean="0"/>
              <a:t>Os </a:t>
            </a:r>
            <a:r>
              <a:rPr lang="en-US" dirty="0" err="1" smtClean="0"/>
              <a:t>Gusta</a:t>
            </a:r>
            <a:r>
              <a:rPr lang="en-US" dirty="0" smtClean="0"/>
              <a:t>- Y’all like (informal)</a:t>
            </a:r>
            <a:br>
              <a:rPr lang="en-US" dirty="0" smtClean="0"/>
            </a:br>
            <a:r>
              <a:rPr lang="en-US" dirty="0" smtClean="0"/>
              <a:t>Les </a:t>
            </a:r>
            <a:r>
              <a:rPr lang="en-US" dirty="0" err="1" smtClean="0"/>
              <a:t>Gusta</a:t>
            </a:r>
            <a:r>
              <a:rPr lang="en-US" dirty="0" smtClean="0"/>
              <a:t>-They/You all formal like</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53527"/>
          </a:xfrm>
        </p:spPr>
        <p:txBody>
          <a:bodyPr/>
          <a:lstStyle/>
          <a:p>
            <a:r>
              <a:rPr lang="en-US" dirty="0" smtClean="0"/>
              <a:t>Report on what the following people like…</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24154"/>
          </a:xfrm>
        </p:spPr>
        <p:txBody>
          <a:bodyPr/>
          <a:lstStyle/>
          <a:p>
            <a:r>
              <a:rPr lang="en-US" dirty="0" smtClean="0"/>
              <a:t>Mi </a:t>
            </a:r>
            <a:r>
              <a:rPr lang="en-US" dirty="0" err="1" smtClean="0"/>
              <a:t>gato/dormir</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046948"/>
          </a:xfrm>
        </p:spPr>
        <p:txBody>
          <a:bodyPr/>
          <a:lstStyle/>
          <a:p>
            <a:r>
              <a:rPr lang="en-US" dirty="0" smtClean="0"/>
              <a:t>Mi </a:t>
            </a:r>
            <a:r>
              <a:rPr lang="en-US" dirty="0" err="1" smtClean="0"/>
              <a:t>gato</a:t>
            </a:r>
            <a:r>
              <a:rPr lang="en-US" dirty="0" smtClean="0"/>
              <a:t> le </a:t>
            </a:r>
            <a:r>
              <a:rPr lang="en-US" dirty="0" err="1" smtClean="0"/>
              <a:t>gusta</a:t>
            </a:r>
            <a:r>
              <a:rPr lang="en-US" dirty="0" smtClean="0"/>
              <a:t> </a:t>
            </a:r>
            <a:r>
              <a:rPr lang="en-US" dirty="0" err="1" smtClean="0"/>
              <a:t>dormir</a:t>
            </a:r>
            <a:r>
              <a:rPr lang="en-US" dirty="0" smtClean="0"/>
              <a:t/>
            </a:r>
            <a:br>
              <a:rPr lang="en-US" dirty="0" smtClean="0"/>
            </a:br>
            <a:r>
              <a:rPr lang="en-US" dirty="0" smtClean="0"/>
              <a:t/>
            </a:r>
            <a:br>
              <a:rPr lang="en-US" dirty="0" smtClean="0"/>
            </a:br>
            <a:r>
              <a:rPr lang="en-US" dirty="0" smtClean="0"/>
              <a:t>My cat likes to sleep</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719819"/>
          </a:xfrm>
        </p:spPr>
        <p:txBody>
          <a:bodyPr/>
          <a:lstStyle/>
          <a:p>
            <a:r>
              <a:rPr lang="en-US" dirty="0" err="1" smtClean="0"/>
              <a:t>Rafa</a:t>
            </a:r>
            <a:r>
              <a:rPr lang="en-US" dirty="0" smtClean="0"/>
              <a:t> </a:t>
            </a:r>
            <a:r>
              <a:rPr lang="en-US" dirty="0" err="1" smtClean="0"/>
              <a:t>y</a:t>
            </a:r>
            <a:r>
              <a:rPr lang="en-US" dirty="0" smtClean="0"/>
              <a:t> Elvira Lolita/</a:t>
            </a:r>
            <a:r>
              <a:rPr lang="en-US" dirty="0" err="1" smtClean="0"/>
              <a:t>hablar</a:t>
            </a:r>
            <a:r>
              <a:rPr lang="en-US" dirty="0" smtClean="0"/>
              <a:t> </a:t>
            </a:r>
            <a:r>
              <a:rPr lang="en-US" dirty="0" err="1" smtClean="0"/>
              <a:t>español</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976321"/>
          </a:xfrm>
        </p:spPr>
        <p:txBody>
          <a:bodyPr/>
          <a:lstStyle/>
          <a:p>
            <a:r>
              <a:rPr lang="en-US" dirty="0" err="1" smtClean="0"/>
              <a:t>Ellas</a:t>
            </a:r>
            <a:r>
              <a:rPr lang="en-US" dirty="0" smtClean="0"/>
              <a:t> les </a:t>
            </a:r>
            <a:r>
              <a:rPr lang="en-US" dirty="0" err="1" smtClean="0"/>
              <a:t>gusta</a:t>
            </a:r>
            <a:r>
              <a:rPr lang="en-US" dirty="0" smtClean="0"/>
              <a:t> </a:t>
            </a:r>
            <a:r>
              <a:rPr lang="en-US" dirty="0" err="1" smtClean="0"/>
              <a:t>hablar</a:t>
            </a:r>
            <a:r>
              <a:rPr lang="en-US" dirty="0" smtClean="0"/>
              <a:t> </a:t>
            </a:r>
            <a:r>
              <a:rPr lang="en-US" dirty="0" err="1" smtClean="0"/>
              <a:t>español</a:t>
            </a:r>
            <a:r>
              <a:rPr lang="en-US" dirty="0" smtClean="0"/>
              <a:t/>
            </a:r>
            <a:br>
              <a:rPr lang="en-US" dirty="0" smtClean="0"/>
            </a:br>
            <a:r>
              <a:rPr lang="en-US" dirty="0" smtClean="0"/>
              <a:t/>
            </a:r>
            <a:br>
              <a:rPr lang="en-US" dirty="0" smtClean="0"/>
            </a:br>
            <a:r>
              <a:rPr lang="en-US" dirty="0" smtClean="0"/>
              <a:t>They like to speak Spanish</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85870"/>
          </a:xfrm>
        </p:spPr>
        <p:txBody>
          <a:bodyPr>
            <a:normAutofit fontScale="90000"/>
          </a:bodyPr>
          <a:lstStyle/>
          <a:p>
            <a:r>
              <a:rPr lang="en-US" sz="2222" dirty="0" smtClean="0"/>
              <a:t/>
            </a:r>
            <a:br>
              <a:rPr lang="en-US" sz="2222" dirty="0" smtClean="0"/>
            </a:br>
            <a:r>
              <a:rPr lang="en-US" sz="2222" dirty="0" smtClean="0"/>
              <a:t>1. ______ </a:t>
            </a:r>
            <a:r>
              <a:rPr lang="en-US" sz="2222" dirty="0" err="1" smtClean="0"/>
              <a:t>es</a:t>
            </a:r>
            <a:r>
              <a:rPr lang="en-US" sz="2222" dirty="0" smtClean="0"/>
              <a:t> la fiesta?</a:t>
            </a:r>
            <a:br>
              <a:rPr lang="en-US" sz="2222" dirty="0" smtClean="0"/>
            </a:br>
            <a:r>
              <a:rPr lang="en-US" sz="2222" dirty="0" smtClean="0"/>
              <a:t>						Es a la </a:t>
            </a:r>
            <a:r>
              <a:rPr lang="en-US" sz="2222" dirty="0" err="1" smtClean="0"/>
              <a:t>cinco</a:t>
            </a:r>
            <a:r>
              <a:rPr lang="en-US" sz="2222" dirty="0" smtClean="0"/>
              <a:t> de mayo</a:t>
            </a:r>
            <a:br>
              <a:rPr lang="en-US" sz="2222" dirty="0" smtClean="0"/>
            </a:br>
            <a:r>
              <a:rPr lang="en-US" sz="2222" dirty="0" smtClean="0"/>
              <a:t>2. _____ </a:t>
            </a:r>
            <a:r>
              <a:rPr lang="en-US" sz="2222" dirty="0" err="1" smtClean="0"/>
              <a:t>chicos</a:t>
            </a:r>
            <a:r>
              <a:rPr lang="en-US" sz="2222" dirty="0" smtClean="0"/>
              <a:t> hay en la </a:t>
            </a:r>
            <a:r>
              <a:rPr lang="en-US" sz="2222" dirty="0" err="1" smtClean="0"/>
              <a:t>clase</a:t>
            </a:r>
            <a:r>
              <a:rPr lang="en-US" sz="2222" dirty="0" smtClean="0"/>
              <a:t>?</a:t>
            </a:r>
            <a:br>
              <a:rPr lang="en-US" sz="2222" dirty="0" smtClean="0"/>
            </a:br>
            <a:r>
              <a:rPr lang="en-US" sz="2222" dirty="0" smtClean="0"/>
              <a:t>					Hay once </a:t>
            </a:r>
            <a:r>
              <a:rPr lang="en-US" sz="2222" dirty="0" err="1" smtClean="0"/>
              <a:t>chicos</a:t>
            </a:r>
            <a:r>
              <a:rPr lang="en-US" sz="2222" dirty="0" smtClean="0"/>
              <a:t> en la </a:t>
            </a:r>
            <a:r>
              <a:rPr lang="en-US" sz="2222" dirty="0" err="1" smtClean="0"/>
              <a:t>clase</a:t>
            </a:r>
            <a:r>
              <a:rPr lang="en-US" sz="2222" dirty="0" smtClean="0"/>
              <a:t/>
            </a:r>
            <a:br>
              <a:rPr lang="en-US" sz="2222" dirty="0" smtClean="0"/>
            </a:br>
            <a:r>
              <a:rPr lang="en-US" sz="2222" dirty="0" smtClean="0"/>
              <a:t>3. ____ </a:t>
            </a:r>
            <a:r>
              <a:rPr lang="en-US" sz="2222" dirty="0" err="1" smtClean="0"/>
              <a:t>es</a:t>
            </a:r>
            <a:r>
              <a:rPr lang="en-US" sz="2222" dirty="0" smtClean="0"/>
              <a:t> el </a:t>
            </a:r>
            <a:r>
              <a:rPr lang="en-US" sz="2222" dirty="0" err="1" smtClean="0"/>
              <a:t>amiga</a:t>
            </a:r>
            <a:r>
              <a:rPr lang="en-US" sz="2222" dirty="0" smtClean="0"/>
              <a:t> de Elvira-Lolita?</a:t>
            </a:r>
            <a:br>
              <a:rPr lang="en-US" sz="2222" dirty="0" smtClean="0"/>
            </a:br>
            <a:r>
              <a:rPr lang="en-US" sz="2222" dirty="0" smtClean="0"/>
              <a:t>Es </a:t>
            </a:r>
            <a:r>
              <a:rPr lang="en-US" sz="2222" dirty="0" err="1" smtClean="0"/>
              <a:t>Rafa</a:t>
            </a:r>
            <a:r>
              <a:rPr lang="en-US" sz="2222" dirty="0" smtClean="0"/>
              <a:t>.</a:t>
            </a:r>
            <a:br>
              <a:rPr lang="en-US" sz="2222" dirty="0" smtClean="0"/>
            </a:br>
            <a:r>
              <a:rPr lang="en-US" sz="2222" dirty="0" smtClean="0"/>
              <a:t>4. De____ </a:t>
            </a:r>
            <a:r>
              <a:rPr lang="en-US" sz="2222" dirty="0" err="1" smtClean="0"/>
              <a:t>es</a:t>
            </a:r>
            <a:r>
              <a:rPr lang="en-US" sz="2222" dirty="0" smtClean="0"/>
              <a:t> </a:t>
            </a:r>
            <a:r>
              <a:rPr lang="en-US" sz="2222" dirty="0" err="1" smtClean="0"/>
              <a:t>Paquita-Fi</a:t>
            </a:r>
            <a:r>
              <a:rPr lang="en-US" sz="2222" dirty="0" smtClean="0"/>
              <a:t>?</a:t>
            </a:r>
            <a:br>
              <a:rPr lang="en-US" sz="2222" dirty="0" smtClean="0"/>
            </a:br>
            <a:r>
              <a:rPr lang="en-US" sz="2222" dirty="0" smtClean="0"/>
              <a:t>				Es de Northville.</a:t>
            </a:r>
            <a:br>
              <a:rPr lang="en-US" sz="2222" dirty="0" smtClean="0"/>
            </a:br>
            <a:r>
              <a:rPr lang="en-US" sz="2222" dirty="0" smtClean="0"/>
              <a:t>5. ____ </a:t>
            </a:r>
            <a:r>
              <a:rPr lang="en-US" sz="2222" dirty="0" err="1" smtClean="0"/>
              <a:t>estás</a:t>
            </a:r>
            <a:r>
              <a:rPr lang="en-US" sz="2222" dirty="0" smtClean="0"/>
              <a:t>?</a:t>
            </a:r>
            <a:br>
              <a:rPr lang="en-US" sz="2222" dirty="0" smtClean="0"/>
            </a:br>
            <a:r>
              <a:rPr lang="en-US" sz="2222" dirty="0" smtClean="0"/>
              <a:t>				</a:t>
            </a:r>
            <a:r>
              <a:rPr lang="en-US" sz="2222" dirty="0" err="1" smtClean="0"/>
              <a:t>Muy</a:t>
            </a:r>
            <a:r>
              <a:rPr lang="en-US" sz="2222" dirty="0" smtClean="0"/>
              <a:t> </a:t>
            </a:r>
            <a:r>
              <a:rPr lang="en-US" sz="2222" dirty="0" err="1" smtClean="0"/>
              <a:t>bien</a:t>
            </a:r>
            <a:r>
              <a:rPr lang="en-US" sz="2222" dirty="0" smtClean="0"/>
              <a:t>, gracias.</a:t>
            </a:r>
            <a:br>
              <a:rPr lang="en-US" sz="2222" dirty="0" smtClean="0"/>
            </a:br>
            <a:r>
              <a:rPr lang="en-US" sz="2222" dirty="0" smtClean="0"/>
              <a:t>6. ____ </a:t>
            </a:r>
            <a:r>
              <a:rPr lang="en-US" sz="2222" dirty="0" err="1" smtClean="0"/>
              <a:t>es</a:t>
            </a:r>
            <a:r>
              <a:rPr lang="en-US" sz="2222" dirty="0" smtClean="0"/>
              <a:t> </a:t>
            </a:r>
            <a:r>
              <a:rPr lang="en-US" sz="2222" dirty="0" err="1" smtClean="0"/>
              <a:t>tu</a:t>
            </a:r>
            <a:r>
              <a:rPr lang="en-US" sz="2222" dirty="0" smtClean="0"/>
              <a:t> </a:t>
            </a:r>
            <a:r>
              <a:rPr lang="en-US" sz="2222" dirty="0" err="1" smtClean="0"/>
              <a:t>número</a:t>
            </a:r>
            <a:r>
              <a:rPr lang="en-US" sz="2222" dirty="0" smtClean="0"/>
              <a:t> de </a:t>
            </a:r>
            <a:r>
              <a:rPr lang="en-US" sz="2222" dirty="0" err="1" smtClean="0"/>
              <a:t>teléfono</a:t>
            </a:r>
            <a:r>
              <a:rPr lang="en-US" sz="2222" dirty="0" smtClean="0"/>
              <a:t>?</a:t>
            </a:r>
            <a:br>
              <a:rPr lang="en-US" sz="2222" dirty="0" smtClean="0"/>
            </a:br>
            <a:r>
              <a:rPr lang="en-US" sz="2222" dirty="0" smtClean="0"/>
              <a:t>Es el (248)555-8585</a:t>
            </a:r>
            <a:br>
              <a:rPr lang="en-US" sz="2222" dirty="0" smtClean="0"/>
            </a:br>
            <a:r>
              <a:rPr lang="en-US" sz="2222" dirty="0" smtClean="0"/>
              <a:t>7. _____ son los los amigos de Roberto?</a:t>
            </a:r>
            <a:br>
              <a:rPr lang="en-US" sz="2222" dirty="0" smtClean="0"/>
            </a:br>
            <a:r>
              <a:rPr lang="en-US" sz="2222" dirty="0" smtClean="0"/>
              <a:t>Son </a:t>
            </a:r>
            <a:r>
              <a:rPr lang="en-US" sz="2222" dirty="0" err="1" smtClean="0"/>
              <a:t>Hipólito</a:t>
            </a:r>
            <a:r>
              <a:rPr lang="en-US" sz="2222" dirty="0" smtClean="0"/>
              <a:t> </a:t>
            </a:r>
            <a:r>
              <a:rPr lang="en-US" sz="2222" dirty="0" err="1" smtClean="0"/>
              <a:t>y</a:t>
            </a:r>
            <a:r>
              <a:rPr lang="en-US" sz="2222" dirty="0" smtClean="0"/>
              <a:t> Domingo.</a:t>
            </a:r>
            <a:br>
              <a:rPr lang="en-US" sz="2222" dirty="0" smtClean="0"/>
            </a:br>
            <a:r>
              <a:rPr lang="en-US" sz="2222" dirty="0" smtClean="0"/>
              <a:t>8. A____ </a:t>
            </a:r>
            <a:r>
              <a:rPr lang="en-US" sz="2222" dirty="0" err="1" smtClean="0"/>
              <a:t>hora</a:t>
            </a:r>
            <a:r>
              <a:rPr lang="en-US" sz="2222" dirty="0" smtClean="0"/>
              <a:t> </a:t>
            </a:r>
            <a:r>
              <a:rPr lang="en-US" sz="2222" dirty="0" err="1" smtClean="0"/>
              <a:t>es</a:t>
            </a:r>
            <a:r>
              <a:rPr lang="en-US" sz="2222" dirty="0" smtClean="0"/>
              <a:t> </a:t>
            </a:r>
            <a:r>
              <a:rPr lang="en-US" sz="2222" dirty="0" err="1" smtClean="0"/>
              <a:t>nuestra</a:t>
            </a:r>
            <a:r>
              <a:rPr lang="en-US" sz="2222" dirty="0" smtClean="0"/>
              <a:t> </a:t>
            </a:r>
            <a:r>
              <a:rPr lang="en-US" sz="2222" dirty="0" err="1" smtClean="0"/>
              <a:t>clase</a:t>
            </a:r>
            <a:r>
              <a:rPr lang="en-US" sz="2222" dirty="0" smtClean="0"/>
              <a:t>?</a:t>
            </a:r>
            <a:br>
              <a:rPr lang="en-US" sz="2222" dirty="0" smtClean="0"/>
            </a:br>
            <a:r>
              <a:rPr lang="en-US" sz="2222" dirty="0" smtClean="0"/>
              <a:t>		Es a </a:t>
            </a:r>
            <a:r>
              <a:rPr lang="en-US" sz="2222" dirty="0" err="1" smtClean="0"/>
              <a:t>las</a:t>
            </a:r>
            <a:r>
              <a:rPr lang="en-US" sz="2222" dirty="0" smtClean="0"/>
              <a:t> dos </a:t>
            </a:r>
            <a:r>
              <a:rPr lang="en-US" sz="2222" dirty="0" err="1" smtClean="0"/>
              <a:t>y</a:t>
            </a:r>
            <a:r>
              <a:rPr lang="en-US" sz="2222" dirty="0" smtClean="0"/>
              <a:t> media.</a:t>
            </a:r>
            <a:br>
              <a:rPr lang="en-US" sz="2222" dirty="0" smtClean="0"/>
            </a:br>
            <a:r>
              <a:rPr lang="en-US" sz="2222" dirty="0" smtClean="0"/>
              <a:t>9. ____ no </a:t>
            </a:r>
            <a:r>
              <a:rPr lang="en-US" sz="2222" dirty="0" err="1" smtClean="0"/>
              <a:t>vamos</a:t>
            </a:r>
            <a:r>
              <a:rPr lang="en-US" sz="2222" dirty="0" smtClean="0"/>
              <a:t> a la fiesta?</a:t>
            </a:r>
            <a:br>
              <a:rPr lang="en-US" sz="2222" dirty="0" smtClean="0"/>
            </a:br>
            <a:r>
              <a:rPr lang="en-US" sz="2222" dirty="0" smtClean="0"/>
              <a:t>		</a:t>
            </a:r>
            <a:r>
              <a:rPr lang="en-US" sz="2222" dirty="0" err="1" smtClean="0"/>
              <a:t>Porque</a:t>
            </a:r>
            <a:r>
              <a:rPr lang="en-US" sz="2222" dirty="0" smtClean="0"/>
              <a:t> </a:t>
            </a:r>
            <a:r>
              <a:rPr lang="en-US" sz="2222" dirty="0" err="1" smtClean="0"/>
              <a:t>voy</a:t>
            </a:r>
            <a:r>
              <a:rPr lang="en-US" sz="2222" dirty="0" smtClean="0"/>
              <a:t> a </a:t>
            </a:r>
            <a:r>
              <a:rPr lang="en-US" sz="2222" dirty="0" err="1" smtClean="0"/>
              <a:t>una</a:t>
            </a:r>
            <a:r>
              <a:rPr lang="en-US" sz="2222" dirty="0" smtClean="0"/>
              <a:t> </a:t>
            </a:r>
            <a:r>
              <a:rPr lang="en-US" sz="2222" dirty="0" err="1" smtClean="0"/>
              <a:t>otra</a:t>
            </a:r>
            <a:r>
              <a:rPr lang="en-US" sz="2222" dirty="0" smtClean="0"/>
              <a:t> fiesta.</a:t>
            </a:r>
            <a:br>
              <a:rPr lang="en-US" sz="2222" dirty="0" smtClean="0"/>
            </a:b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976321"/>
          </a:xfrm>
        </p:spPr>
        <p:txBody>
          <a:bodyPr/>
          <a:lstStyle/>
          <a:p>
            <a:r>
              <a:rPr lang="en-US" dirty="0" smtClean="0"/>
              <a:t>Domingo/</a:t>
            </a:r>
            <a:r>
              <a:rPr lang="en-US" dirty="0" err="1" smtClean="0"/>
              <a:t>las</a:t>
            </a:r>
            <a:r>
              <a:rPr lang="en-US" dirty="0" smtClean="0"/>
              <a:t> </a:t>
            </a:r>
            <a:r>
              <a:rPr lang="en-US" dirty="0" err="1" smtClean="0"/>
              <a:t>coches</a:t>
            </a:r>
            <a:r>
              <a:rPr lang="en-US" dirty="0" smtClean="0"/>
              <a:t> </a:t>
            </a:r>
            <a:r>
              <a:rPr lang="en-US" dirty="0" err="1" smtClean="0"/>
              <a:t>rápidas</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797267"/>
          </a:xfrm>
        </p:spPr>
        <p:txBody>
          <a:bodyPr/>
          <a:lstStyle/>
          <a:p>
            <a:r>
              <a:rPr lang="en-US" dirty="0" err="1" smtClean="0"/>
              <a:t>Él</a:t>
            </a:r>
            <a:r>
              <a:rPr lang="en-US" dirty="0" smtClean="0"/>
              <a:t> le </a:t>
            </a:r>
            <a:r>
              <a:rPr lang="en-US" dirty="0" err="1" smtClean="0"/>
              <a:t>gustan</a:t>
            </a:r>
            <a:r>
              <a:rPr lang="en-US" dirty="0" smtClean="0"/>
              <a:t> </a:t>
            </a:r>
            <a:r>
              <a:rPr lang="en-US" dirty="0" err="1" smtClean="0"/>
              <a:t>las</a:t>
            </a:r>
            <a:r>
              <a:rPr lang="en-US" dirty="0" smtClean="0"/>
              <a:t> </a:t>
            </a:r>
            <a:r>
              <a:rPr lang="en-US" dirty="0" err="1" smtClean="0"/>
              <a:t>coches</a:t>
            </a:r>
            <a:r>
              <a:rPr lang="en-US" dirty="0" smtClean="0"/>
              <a:t> </a:t>
            </a:r>
            <a:r>
              <a:rPr lang="en-US" dirty="0" err="1" smtClean="0"/>
              <a:t>rápidas</a:t>
            </a:r>
            <a:r>
              <a:rPr lang="en-US" dirty="0" smtClean="0"/>
              <a:t/>
            </a:r>
            <a:br>
              <a:rPr lang="en-US" dirty="0" smtClean="0"/>
            </a:br>
            <a:r>
              <a:rPr lang="en-US" dirty="0" smtClean="0"/>
              <a:t/>
            </a:r>
            <a:br>
              <a:rPr lang="en-US" dirty="0" smtClean="0"/>
            </a:br>
            <a:r>
              <a:rPr lang="en-US" dirty="0" smtClean="0"/>
              <a:t>He likes fast cars</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21184"/>
          </a:xfrm>
        </p:spPr>
        <p:txBody>
          <a:bodyPr/>
          <a:lstStyle/>
          <a:p>
            <a:r>
              <a:rPr lang="en-US" dirty="0" err="1" smtClean="0"/>
              <a:t>Mis</a:t>
            </a:r>
            <a:r>
              <a:rPr lang="en-US" dirty="0" smtClean="0"/>
              <a:t> </a:t>
            </a:r>
            <a:r>
              <a:rPr lang="en-US" dirty="0" err="1" smtClean="0"/>
              <a:t>primos</a:t>
            </a:r>
            <a:r>
              <a:rPr lang="en-US" dirty="0" smtClean="0"/>
              <a:t>/la </a:t>
            </a:r>
            <a:r>
              <a:rPr lang="en-US" dirty="0" err="1" smtClean="0"/>
              <a:t>galletas</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29610"/>
          </a:xfrm>
        </p:spPr>
        <p:txBody>
          <a:bodyPr/>
          <a:lstStyle/>
          <a:p>
            <a:r>
              <a:rPr lang="en-US" dirty="0" err="1" smtClean="0"/>
              <a:t>Mis</a:t>
            </a:r>
            <a:r>
              <a:rPr lang="en-US" dirty="0" smtClean="0"/>
              <a:t> </a:t>
            </a:r>
            <a:r>
              <a:rPr lang="en-US" dirty="0" err="1" smtClean="0"/>
              <a:t>primos</a:t>
            </a:r>
            <a:r>
              <a:rPr lang="en-US" dirty="0" smtClean="0"/>
              <a:t> les </a:t>
            </a:r>
            <a:r>
              <a:rPr lang="en-US" dirty="0" err="1" smtClean="0"/>
              <a:t>gustan</a:t>
            </a:r>
            <a:r>
              <a:rPr lang="en-US" dirty="0" smtClean="0"/>
              <a:t> </a:t>
            </a:r>
            <a:r>
              <a:rPr lang="en-US" dirty="0" err="1" smtClean="0"/>
              <a:t>las</a:t>
            </a:r>
            <a:r>
              <a:rPr lang="en-US" dirty="0" smtClean="0"/>
              <a:t> </a:t>
            </a:r>
            <a:r>
              <a:rPr lang="en-US" dirty="0" err="1" smtClean="0"/>
              <a:t>galletas</a:t>
            </a:r>
            <a:r>
              <a:rPr lang="en-US" dirty="0" smtClean="0"/>
              <a:t/>
            </a:r>
            <a:br>
              <a:rPr lang="en-US" dirty="0" smtClean="0"/>
            </a:br>
            <a:r>
              <a:rPr lang="en-US" dirty="0" smtClean="0"/>
              <a:t/>
            </a:r>
            <a:br>
              <a:rPr lang="en-US" dirty="0" smtClean="0"/>
            </a:br>
            <a:r>
              <a:rPr lang="en-US" dirty="0" smtClean="0"/>
              <a:t>My cousins like cookies</a:t>
            </a:r>
            <a:br>
              <a:rPr lang="en-US" dirty="0" smtClean="0"/>
            </a:br>
            <a:r>
              <a:rPr lang="en-US" dirty="0" smtClean="0"/>
              <a:t/>
            </a:r>
            <a:br>
              <a:rPr lang="en-US" dirty="0" smtClean="0"/>
            </a:br>
            <a:r>
              <a:rPr lang="en-US" dirty="0" err="1" smtClean="0"/>
              <a:t>También</a:t>
            </a:r>
            <a:r>
              <a:rPr lang="en-US" dirty="0" smtClean="0"/>
              <a:t> a la </a:t>
            </a:r>
            <a:r>
              <a:rPr lang="en-US" dirty="0" err="1" smtClean="0"/>
              <a:t>clase</a:t>
            </a:r>
            <a:r>
              <a:rPr lang="en-US" dirty="0" smtClean="0"/>
              <a:t> de Srta. P les </a:t>
            </a:r>
            <a:r>
              <a:rPr lang="en-US" dirty="0" err="1" smtClean="0"/>
              <a:t>gustan</a:t>
            </a:r>
            <a:r>
              <a:rPr lang="en-US" dirty="0" smtClean="0"/>
              <a:t> </a:t>
            </a:r>
            <a:r>
              <a:rPr lang="en-US" dirty="0" err="1" smtClean="0"/>
              <a:t>las</a:t>
            </a:r>
            <a:r>
              <a:rPr lang="en-US" dirty="0" smtClean="0"/>
              <a:t> </a:t>
            </a:r>
            <a:r>
              <a:rPr lang="en-US" dirty="0" err="1" smtClean="0"/>
              <a:t>galletas</a:t>
            </a:r>
            <a:r>
              <a:rPr lang="en-US" dirty="0" smtClean="0"/>
              <a:t>, </a:t>
            </a:r>
            <a:r>
              <a:rPr lang="en-US" dirty="0" err="1" smtClean="0"/>
              <a:t>pero</a:t>
            </a:r>
            <a:r>
              <a:rPr lang="en-US" dirty="0" smtClean="0"/>
              <a:t> </a:t>
            </a:r>
            <a:r>
              <a:rPr lang="en-US" dirty="0" err="1" smtClean="0"/>
              <a:t>necesitan</a:t>
            </a:r>
            <a:r>
              <a:rPr lang="en-US" dirty="0" smtClean="0"/>
              <a:t> ser kosher…</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53527"/>
          </a:xfrm>
        </p:spPr>
        <p:txBody>
          <a:bodyPr/>
          <a:lstStyle/>
          <a:p>
            <a:r>
              <a:rPr lang="en-US" dirty="0" smtClean="0"/>
              <a:t>Direct object pronouns</a:t>
            </a:r>
            <a:br>
              <a:rPr lang="en-US" dirty="0" smtClean="0"/>
            </a:br>
            <a:r>
              <a:rPr lang="en-US" dirty="0" smtClean="0"/>
              <a:t>This is just a fancy word for a little word that replaces a big one.</a:t>
            </a:r>
            <a:br>
              <a:rPr lang="en-US" dirty="0" smtClean="0"/>
            </a:br>
            <a:r>
              <a:rPr lang="en-US" dirty="0" smtClean="0"/>
              <a:t/>
            </a:r>
            <a:br>
              <a:rPr lang="en-US" dirty="0" smtClean="0"/>
            </a:br>
            <a:r>
              <a:rPr lang="en-US" dirty="0" smtClean="0"/>
              <a:t>Example:</a:t>
            </a:r>
            <a:br>
              <a:rPr lang="en-US" dirty="0" smtClean="0"/>
            </a:br>
            <a:r>
              <a:rPr lang="en-US" dirty="0" smtClean="0"/>
              <a:t>Do you see </a:t>
            </a:r>
            <a:r>
              <a:rPr lang="en-US" dirty="0" smtClean="0">
                <a:solidFill>
                  <a:srgbClr val="FF0000"/>
                </a:solidFill>
              </a:rPr>
              <a:t>the girl with the pink hair, blue leggings, and fanny pack?</a:t>
            </a:r>
            <a:endParaRPr lang="en-US" dirty="0">
              <a:solidFill>
                <a:srgbClr val="000000"/>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23912"/>
          </a:xfrm>
        </p:spPr>
        <p:txBody>
          <a:bodyPr>
            <a:normAutofit fontScale="90000"/>
          </a:bodyPr>
          <a:lstStyle/>
          <a:p>
            <a:r>
              <a:rPr lang="en-US" dirty="0" smtClean="0"/>
              <a:t>If I want to answer the question, I can say,</a:t>
            </a:r>
            <a:br>
              <a:rPr lang="en-US" dirty="0" smtClean="0"/>
            </a:br>
            <a:r>
              <a:rPr lang="en-US" dirty="0" smtClean="0"/>
              <a:t>Yes, I see the girl with the pink hair, blue leggings, and fanny pack</a:t>
            </a:r>
            <a:br>
              <a:rPr lang="en-US" dirty="0" smtClean="0"/>
            </a:br>
            <a:r>
              <a:rPr lang="en-US" dirty="0" smtClean="0"/>
              <a:t/>
            </a:r>
            <a:br>
              <a:rPr lang="en-US" dirty="0" smtClean="0"/>
            </a:br>
            <a:r>
              <a:rPr lang="en-US" dirty="0" smtClean="0"/>
              <a:t>But that’s kind of a mouthful…</a:t>
            </a:r>
            <a:br>
              <a:rPr lang="en-US" dirty="0" smtClean="0"/>
            </a:br>
            <a:r>
              <a:rPr lang="en-US" dirty="0" smtClean="0"/>
              <a:t>I can also say,</a:t>
            </a:r>
            <a:br>
              <a:rPr lang="en-US" dirty="0" smtClean="0"/>
            </a:br>
            <a:r>
              <a:rPr lang="en-US" dirty="0" smtClean="0"/>
              <a:t>Yes, I see HER.</a:t>
            </a:r>
            <a:br>
              <a:rPr lang="en-US" dirty="0" smtClean="0"/>
            </a:br>
            <a:r>
              <a:rPr lang="en-US" dirty="0" smtClean="0"/>
              <a:t>There, I just used a direct object pronoun and it didn’t even hurt.</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69016"/>
          </a:xfrm>
        </p:spPr>
        <p:txBody>
          <a:bodyPr/>
          <a:lstStyle/>
          <a:p>
            <a:r>
              <a:rPr lang="en-US" dirty="0" smtClean="0"/>
              <a:t>The direct object pronouns are:</a:t>
            </a:r>
            <a:br>
              <a:rPr lang="en-US" dirty="0" smtClean="0"/>
            </a:br>
            <a:r>
              <a:rPr lang="en-US" dirty="0" smtClean="0"/>
              <a:t>Me- me (pronounced </a:t>
            </a:r>
            <a:r>
              <a:rPr lang="en-US" dirty="0" err="1" smtClean="0"/>
              <a:t>meh</a:t>
            </a:r>
            <a:r>
              <a:rPr lang="en-US" dirty="0" smtClean="0"/>
              <a:t>)</a:t>
            </a:r>
            <a:br>
              <a:rPr lang="en-US" dirty="0" smtClean="0"/>
            </a:br>
            <a:r>
              <a:rPr lang="en-US" dirty="0" smtClean="0"/>
              <a:t>Te- you (informal)</a:t>
            </a:r>
            <a:br>
              <a:rPr lang="en-US" dirty="0" smtClean="0"/>
            </a:br>
            <a:r>
              <a:rPr lang="en-US" dirty="0" smtClean="0"/>
              <a:t>Lo- him, it, you (</a:t>
            </a:r>
            <a:r>
              <a:rPr lang="en-US" dirty="0" err="1" smtClean="0"/>
              <a:t>Ud</a:t>
            </a:r>
            <a:r>
              <a:rPr lang="en-US" dirty="0" smtClean="0"/>
              <a:t>.)</a:t>
            </a:r>
            <a:br>
              <a:rPr lang="en-US" dirty="0" smtClean="0"/>
            </a:br>
            <a:r>
              <a:rPr lang="en-US" dirty="0" smtClean="0"/>
              <a:t>La- her, it, you (</a:t>
            </a:r>
            <a:r>
              <a:rPr lang="en-US" dirty="0" err="1" smtClean="0"/>
              <a:t>Ud</a:t>
            </a:r>
            <a:r>
              <a:rPr lang="en-US" dirty="0" smtClean="0"/>
              <a:t>.)</a:t>
            </a:r>
            <a:br>
              <a:rPr lang="en-US" dirty="0" smtClean="0"/>
            </a:br>
            <a:r>
              <a:rPr lang="en-US" dirty="0" err="1" smtClean="0"/>
              <a:t>Nos</a:t>
            </a:r>
            <a:r>
              <a:rPr lang="en-US" dirty="0" smtClean="0"/>
              <a:t>- us</a:t>
            </a:r>
            <a:br>
              <a:rPr lang="en-US" dirty="0" smtClean="0"/>
            </a:br>
            <a:r>
              <a:rPr lang="en-US" dirty="0" smtClean="0"/>
              <a:t>Os- y’all</a:t>
            </a:r>
            <a:br>
              <a:rPr lang="en-US" dirty="0" smtClean="0"/>
            </a:br>
            <a:r>
              <a:rPr lang="en-US" dirty="0" smtClean="0"/>
              <a:t>Los- them, you (</a:t>
            </a:r>
            <a:r>
              <a:rPr lang="en-US" dirty="0" err="1" smtClean="0"/>
              <a:t>Uds</a:t>
            </a:r>
            <a:r>
              <a:rPr lang="en-US" dirty="0" smtClean="0"/>
              <a:t>.)</a:t>
            </a:r>
            <a:br>
              <a:rPr lang="en-US" dirty="0" smtClean="0"/>
            </a:br>
            <a:r>
              <a:rPr lang="en-US" dirty="0" smtClean="0"/>
              <a:t>Las- them, you (</a:t>
            </a:r>
            <a:r>
              <a:rPr lang="en-US" dirty="0" err="1" smtClean="0"/>
              <a:t>Uds</a:t>
            </a:r>
            <a:r>
              <a:rPr lang="en-US" dirty="0" smtClean="0"/>
              <a:t>.)</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69016"/>
          </a:xfrm>
        </p:spPr>
        <p:txBody>
          <a:bodyPr/>
          <a:lstStyle/>
          <a:p>
            <a:r>
              <a:rPr lang="en-US" dirty="0" smtClean="0"/>
              <a:t>Tell me what you can or cannot see</a:t>
            </a:r>
            <a:r>
              <a:rPr lang="en-US" dirty="0" smtClean="0"/>
              <a:t>…</a:t>
            </a:r>
            <a:br>
              <a:rPr lang="en-US" dirty="0" smtClean="0"/>
            </a:br>
            <a:r>
              <a:rPr lang="en-US" dirty="0" smtClean="0"/>
              <a:t/>
            </a:r>
            <a:br>
              <a:rPr lang="en-US" dirty="0" smtClean="0"/>
            </a:br>
            <a:r>
              <a:rPr lang="en-US" dirty="0" smtClean="0"/>
              <a:t>(it will be just like this on the test, all you need to memorize are: Lo, La, Los, Las and </a:t>
            </a:r>
            <a:r>
              <a:rPr lang="en-US" dirty="0" err="1" smtClean="0"/>
              <a:t>te</a:t>
            </a:r>
            <a:r>
              <a:rPr lang="en-US" dirty="0" smtClean="0"/>
              <a:t>)</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84506"/>
          </a:xfrm>
        </p:spPr>
        <p:txBody>
          <a:bodyPr/>
          <a:lstStyle/>
          <a:p>
            <a:r>
              <a:rPr lang="en-US" dirty="0" err="1" smtClean="0"/>
              <a:t>Ves</a:t>
            </a:r>
            <a:r>
              <a:rPr lang="en-US" dirty="0" smtClean="0"/>
              <a:t> la </a:t>
            </a:r>
            <a:r>
              <a:rPr lang="en-US" dirty="0" err="1" smtClean="0"/>
              <a:t>grabadora</a:t>
            </a:r>
            <a:r>
              <a:rPr lang="en-US" dirty="0" smtClean="0"/>
              <a:t>?</a:t>
            </a:r>
            <a:br>
              <a:rPr lang="en-US" dirty="0" smtClean="0"/>
            </a:br>
            <a:r>
              <a:rPr lang="en-US" dirty="0" smtClean="0"/>
              <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3078392" y="3330254"/>
            <a:ext cx="2857500" cy="2857500"/>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743977"/>
          </a:xfrm>
        </p:spPr>
        <p:txBody>
          <a:bodyPr/>
          <a:lstStyle/>
          <a:p>
            <a:r>
              <a:rPr lang="en-US" dirty="0" err="1" smtClean="0"/>
              <a:t>Sí</a:t>
            </a:r>
            <a:r>
              <a:rPr lang="en-US" dirty="0" smtClean="0"/>
              <a:t>, la </a:t>
            </a:r>
            <a:r>
              <a:rPr lang="en-US" dirty="0" err="1" smtClean="0"/>
              <a:t>veo</a:t>
            </a:r>
            <a:r>
              <a:rPr lang="en-US" dirty="0" smtClean="0"/>
              <a:t/>
            </a:r>
            <a:br>
              <a:rPr lang="en-US" dirty="0" smtClean="0"/>
            </a:br>
            <a:r>
              <a:rPr lang="en-US" dirty="0" smtClean="0"/>
              <a:t/>
            </a:r>
            <a:br>
              <a:rPr lang="en-US" dirty="0" smtClean="0"/>
            </a:br>
            <a:r>
              <a:rPr lang="en-US" dirty="0" smtClean="0"/>
              <a:t>No la </a:t>
            </a:r>
            <a:r>
              <a:rPr lang="en-US" dirty="0" err="1" smtClean="0"/>
              <a:t>veo</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92933"/>
          </a:xfrm>
        </p:spPr>
        <p:txBody>
          <a:bodyPr>
            <a:normAutofit fontScale="90000"/>
          </a:bodyPr>
          <a:lstStyle/>
          <a:p>
            <a:r>
              <a:rPr lang="en-US" sz="2222" dirty="0" smtClean="0"/>
              <a:t/>
            </a:r>
            <a:br>
              <a:rPr lang="en-US" sz="2222" dirty="0" smtClean="0"/>
            </a:br>
            <a:r>
              <a:rPr lang="en-US" sz="2222" dirty="0" smtClean="0"/>
              <a:t/>
            </a:r>
            <a:br>
              <a:rPr lang="en-US" sz="2222" dirty="0" smtClean="0"/>
            </a:br>
            <a:r>
              <a:rPr lang="en-US" sz="2222" dirty="0" smtClean="0"/>
              <a:t/>
            </a:r>
            <a:br>
              <a:rPr lang="en-US" sz="2222" dirty="0" smtClean="0"/>
            </a:br>
            <a:r>
              <a:rPr lang="en-US" sz="2222" dirty="0" smtClean="0"/>
              <a:t>1. </a:t>
            </a:r>
            <a:r>
              <a:rPr lang="en-US" sz="2222" dirty="0" err="1" smtClean="0"/>
              <a:t>Cuándo</a:t>
            </a:r>
            <a:r>
              <a:rPr lang="en-US" sz="2222" dirty="0" smtClean="0"/>
              <a:t> </a:t>
            </a:r>
            <a:r>
              <a:rPr lang="en-US" sz="2222" dirty="0" err="1" smtClean="0"/>
              <a:t>es</a:t>
            </a:r>
            <a:r>
              <a:rPr lang="en-US" sz="2222" dirty="0" smtClean="0"/>
              <a:t> la fiesta?</a:t>
            </a:r>
            <a:br>
              <a:rPr lang="en-US" sz="2222" dirty="0" smtClean="0"/>
            </a:br>
            <a:r>
              <a:rPr lang="en-US" sz="2222" dirty="0" smtClean="0"/>
              <a:t>						Es a la </a:t>
            </a:r>
            <a:r>
              <a:rPr lang="en-US" sz="2222" dirty="0" err="1" smtClean="0"/>
              <a:t>cinco</a:t>
            </a:r>
            <a:r>
              <a:rPr lang="en-US" sz="2222" dirty="0" smtClean="0"/>
              <a:t> de mayo</a:t>
            </a:r>
            <a:br>
              <a:rPr lang="en-US" sz="2222" dirty="0" smtClean="0"/>
            </a:br>
            <a:r>
              <a:rPr lang="en-US" sz="2222" dirty="0" smtClean="0"/>
              <a:t>2. </a:t>
            </a:r>
            <a:r>
              <a:rPr lang="en-US" sz="2222" dirty="0" err="1" smtClean="0"/>
              <a:t>Cuántos</a:t>
            </a:r>
            <a:r>
              <a:rPr lang="en-US" sz="2222" dirty="0" smtClean="0"/>
              <a:t> </a:t>
            </a:r>
            <a:r>
              <a:rPr lang="en-US" sz="2222" dirty="0" err="1" smtClean="0"/>
              <a:t>chicos</a:t>
            </a:r>
            <a:r>
              <a:rPr lang="en-US" sz="2222" dirty="0" smtClean="0"/>
              <a:t> hay en la </a:t>
            </a:r>
            <a:r>
              <a:rPr lang="en-US" sz="2222" dirty="0" err="1" smtClean="0"/>
              <a:t>clase</a:t>
            </a:r>
            <a:r>
              <a:rPr lang="en-US" sz="2222" dirty="0" smtClean="0"/>
              <a:t>?</a:t>
            </a:r>
            <a:br>
              <a:rPr lang="en-US" sz="2222" dirty="0" smtClean="0"/>
            </a:br>
            <a:r>
              <a:rPr lang="en-US" sz="2222" dirty="0" smtClean="0"/>
              <a:t>					Hay once </a:t>
            </a:r>
            <a:r>
              <a:rPr lang="en-US" sz="2222" dirty="0" err="1" smtClean="0"/>
              <a:t>chicos</a:t>
            </a:r>
            <a:r>
              <a:rPr lang="en-US" sz="2222" dirty="0" smtClean="0"/>
              <a:t> en la </a:t>
            </a:r>
            <a:r>
              <a:rPr lang="en-US" sz="2222" dirty="0" err="1" smtClean="0"/>
              <a:t>clase</a:t>
            </a:r>
            <a:r>
              <a:rPr lang="en-US" sz="2222" dirty="0" smtClean="0"/>
              <a:t/>
            </a:r>
            <a:br>
              <a:rPr lang="en-US" sz="2222" dirty="0" smtClean="0"/>
            </a:br>
            <a:r>
              <a:rPr lang="en-US" sz="2222" dirty="0" smtClean="0"/>
              <a:t>3. </a:t>
            </a:r>
            <a:r>
              <a:rPr lang="en-US" sz="2222" dirty="0" err="1" smtClean="0"/>
              <a:t>Quién</a:t>
            </a:r>
            <a:r>
              <a:rPr lang="en-US" sz="2222" dirty="0" smtClean="0"/>
              <a:t> </a:t>
            </a:r>
            <a:r>
              <a:rPr lang="en-US" sz="2222" dirty="0" err="1" smtClean="0"/>
              <a:t>es</a:t>
            </a:r>
            <a:r>
              <a:rPr lang="en-US" sz="2222" dirty="0" smtClean="0"/>
              <a:t> el </a:t>
            </a:r>
            <a:r>
              <a:rPr lang="en-US" sz="2222" dirty="0" err="1" smtClean="0"/>
              <a:t>amiga</a:t>
            </a:r>
            <a:r>
              <a:rPr lang="en-US" sz="2222" dirty="0" smtClean="0"/>
              <a:t> de Elvira-Lolita?</a:t>
            </a:r>
            <a:br>
              <a:rPr lang="en-US" sz="2222" dirty="0" smtClean="0"/>
            </a:br>
            <a:r>
              <a:rPr lang="en-US" sz="2222" dirty="0" smtClean="0"/>
              <a:t>Es </a:t>
            </a:r>
            <a:r>
              <a:rPr lang="en-US" sz="2222" dirty="0" err="1" smtClean="0"/>
              <a:t>Rafa</a:t>
            </a:r>
            <a:r>
              <a:rPr lang="en-US" sz="2222" dirty="0" smtClean="0"/>
              <a:t>.</a:t>
            </a:r>
            <a:br>
              <a:rPr lang="en-US" sz="2222" dirty="0" smtClean="0"/>
            </a:br>
            <a:r>
              <a:rPr lang="en-US" sz="2222" dirty="0" smtClean="0"/>
              <a:t>4. De </a:t>
            </a:r>
            <a:r>
              <a:rPr lang="en-US" sz="2222" dirty="0" err="1" smtClean="0"/>
              <a:t>dónde</a:t>
            </a:r>
            <a:r>
              <a:rPr lang="en-US" sz="2222" dirty="0" smtClean="0"/>
              <a:t> </a:t>
            </a:r>
            <a:r>
              <a:rPr lang="en-US" sz="2222" dirty="0" err="1" smtClean="0"/>
              <a:t>es</a:t>
            </a:r>
            <a:r>
              <a:rPr lang="en-US" sz="2222" dirty="0" smtClean="0"/>
              <a:t> </a:t>
            </a:r>
            <a:r>
              <a:rPr lang="en-US" sz="2222" dirty="0" err="1" smtClean="0"/>
              <a:t>Paquita-Fi</a:t>
            </a:r>
            <a:r>
              <a:rPr lang="en-US" sz="2222" dirty="0" smtClean="0"/>
              <a:t>?</a:t>
            </a:r>
            <a:br>
              <a:rPr lang="en-US" sz="2222" dirty="0" smtClean="0"/>
            </a:br>
            <a:r>
              <a:rPr lang="en-US" sz="2222" dirty="0" smtClean="0"/>
              <a:t>				Es de Northville.</a:t>
            </a:r>
            <a:br>
              <a:rPr lang="en-US" sz="2222" dirty="0" smtClean="0"/>
            </a:br>
            <a:r>
              <a:rPr lang="en-US" sz="2222" dirty="0" smtClean="0"/>
              <a:t>5. </a:t>
            </a:r>
            <a:r>
              <a:rPr lang="en-US" sz="2222" dirty="0" err="1" smtClean="0"/>
              <a:t>Cómo</a:t>
            </a:r>
            <a:r>
              <a:rPr lang="en-US" sz="2222" dirty="0" smtClean="0"/>
              <a:t> </a:t>
            </a:r>
            <a:r>
              <a:rPr lang="en-US" sz="2222" dirty="0" err="1" smtClean="0"/>
              <a:t>estás</a:t>
            </a:r>
            <a:r>
              <a:rPr lang="en-US" sz="2222" dirty="0" smtClean="0"/>
              <a:t>?</a:t>
            </a:r>
            <a:br>
              <a:rPr lang="en-US" sz="2222" dirty="0" smtClean="0"/>
            </a:br>
            <a:r>
              <a:rPr lang="en-US" sz="2222" dirty="0" smtClean="0"/>
              <a:t>				</a:t>
            </a:r>
            <a:r>
              <a:rPr lang="en-US" sz="2222" dirty="0" err="1" smtClean="0"/>
              <a:t>Muy</a:t>
            </a:r>
            <a:r>
              <a:rPr lang="en-US" sz="2222" dirty="0" smtClean="0"/>
              <a:t> </a:t>
            </a:r>
            <a:r>
              <a:rPr lang="en-US" sz="2222" dirty="0" err="1" smtClean="0"/>
              <a:t>bien</a:t>
            </a:r>
            <a:r>
              <a:rPr lang="en-US" sz="2222" dirty="0" smtClean="0"/>
              <a:t>, gracias.</a:t>
            </a:r>
            <a:br>
              <a:rPr lang="en-US" sz="2222" dirty="0" smtClean="0"/>
            </a:br>
            <a:r>
              <a:rPr lang="en-US" sz="2222" dirty="0" smtClean="0"/>
              <a:t>6. </a:t>
            </a:r>
            <a:r>
              <a:rPr lang="en-US" sz="2222" dirty="0" err="1" smtClean="0"/>
              <a:t>Cuál</a:t>
            </a:r>
            <a:r>
              <a:rPr lang="en-US" sz="2222" dirty="0" smtClean="0"/>
              <a:t> </a:t>
            </a:r>
            <a:r>
              <a:rPr lang="en-US" sz="2222" dirty="0" err="1" smtClean="0"/>
              <a:t>es</a:t>
            </a:r>
            <a:r>
              <a:rPr lang="en-US" sz="2222" dirty="0" smtClean="0"/>
              <a:t> </a:t>
            </a:r>
            <a:r>
              <a:rPr lang="en-US" sz="2222" dirty="0" err="1" smtClean="0"/>
              <a:t>tu</a:t>
            </a:r>
            <a:r>
              <a:rPr lang="en-US" sz="2222" dirty="0" smtClean="0"/>
              <a:t> </a:t>
            </a:r>
            <a:r>
              <a:rPr lang="en-US" sz="2222" dirty="0" err="1" smtClean="0"/>
              <a:t>número</a:t>
            </a:r>
            <a:r>
              <a:rPr lang="en-US" sz="2222" dirty="0" smtClean="0"/>
              <a:t> de </a:t>
            </a:r>
            <a:r>
              <a:rPr lang="en-US" sz="2222" dirty="0" err="1" smtClean="0"/>
              <a:t>teléfono</a:t>
            </a:r>
            <a:r>
              <a:rPr lang="en-US" sz="2222" dirty="0" smtClean="0"/>
              <a:t>?</a:t>
            </a:r>
            <a:br>
              <a:rPr lang="en-US" sz="2222" dirty="0" smtClean="0"/>
            </a:br>
            <a:r>
              <a:rPr lang="en-US" sz="2222" dirty="0" smtClean="0"/>
              <a:t>Es el (248)555-8585</a:t>
            </a:r>
            <a:br>
              <a:rPr lang="en-US" sz="2222" dirty="0" smtClean="0"/>
            </a:br>
            <a:r>
              <a:rPr lang="en-US" sz="2222" dirty="0" smtClean="0"/>
              <a:t>7. </a:t>
            </a:r>
            <a:r>
              <a:rPr lang="en-US" sz="2222" dirty="0" err="1" smtClean="0"/>
              <a:t>Quiénes</a:t>
            </a:r>
            <a:r>
              <a:rPr lang="en-US" sz="2222" dirty="0" smtClean="0"/>
              <a:t> son los los amigos de Roberto?</a:t>
            </a:r>
            <a:br>
              <a:rPr lang="en-US" sz="2222" dirty="0" smtClean="0"/>
            </a:br>
            <a:r>
              <a:rPr lang="en-US" sz="2222" dirty="0" smtClean="0"/>
              <a:t>Son </a:t>
            </a:r>
            <a:r>
              <a:rPr lang="en-US" sz="2222" dirty="0" err="1" smtClean="0"/>
              <a:t>Hipólito</a:t>
            </a:r>
            <a:r>
              <a:rPr lang="en-US" sz="2222" dirty="0" smtClean="0"/>
              <a:t> </a:t>
            </a:r>
            <a:r>
              <a:rPr lang="en-US" sz="2222" dirty="0" err="1" smtClean="0"/>
              <a:t>y</a:t>
            </a:r>
            <a:r>
              <a:rPr lang="en-US" sz="2222" dirty="0" smtClean="0"/>
              <a:t> Domingo.</a:t>
            </a:r>
            <a:br>
              <a:rPr lang="en-US" sz="2222" dirty="0" smtClean="0"/>
            </a:br>
            <a:r>
              <a:rPr lang="en-US" sz="2222" dirty="0" smtClean="0"/>
              <a:t>8. A </a:t>
            </a:r>
            <a:r>
              <a:rPr lang="en-US" sz="2222" dirty="0" err="1" smtClean="0"/>
              <a:t>qué</a:t>
            </a:r>
            <a:r>
              <a:rPr lang="en-US" sz="2222" dirty="0" smtClean="0"/>
              <a:t> </a:t>
            </a:r>
            <a:r>
              <a:rPr lang="en-US" sz="2222" dirty="0" err="1" smtClean="0"/>
              <a:t>hora</a:t>
            </a:r>
            <a:r>
              <a:rPr lang="en-US" sz="2222" dirty="0" smtClean="0"/>
              <a:t> </a:t>
            </a:r>
            <a:r>
              <a:rPr lang="en-US" sz="2222" dirty="0" err="1" smtClean="0"/>
              <a:t>es</a:t>
            </a:r>
            <a:r>
              <a:rPr lang="en-US" sz="2222" dirty="0" smtClean="0"/>
              <a:t> </a:t>
            </a:r>
            <a:r>
              <a:rPr lang="en-US" sz="2222" dirty="0" err="1" smtClean="0"/>
              <a:t>nuestra</a:t>
            </a:r>
            <a:r>
              <a:rPr lang="en-US" sz="2222" dirty="0" smtClean="0"/>
              <a:t> </a:t>
            </a:r>
            <a:r>
              <a:rPr lang="en-US" sz="2222" dirty="0" err="1" smtClean="0"/>
              <a:t>clase</a:t>
            </a:r>
            <a:r>
              <a:rPr lang="en-US" sz="2222" dirty="0" smtClean="0"/>
              <a:t>?</a:t>
            </a:r>
            <a:br>
              <a:rPr lang="en-US" sz="2222" dirty="0" smtClean="0"/>
            </a:br>
            <a:r>
              <a:rPr lang="en-US" sz="2222" dirty="0" smtClean="0"/>
              <a:t>		Es a </a:t>
            </a:r>
            <a:r>
              <a:rPr lang="en-US" sz="2222" dirty="0" err="1" smtClean="0"/>
              <a:t>las</a:t>
            </a:r>
            <a:r>
              <a:rPr lang="en-US" sz="2222" dirty="0" smtClean="0"/>
              <a:t> dos </a:t>
            </a:r>
            <a:r>
              <a:rPr lang="en-US" sz="2222" dirty="0" err="1" smtClean="0"/>
              <a:t>y</a:t>
            </a:r>
            <a:r>
              <a:rPr lang="en-US" sz="2222" dirty="0" smtClean="0"/>
              <a:t> media.</a:t>
            </a:r>
            <a:br>
              <a:rPr lang="en-US" sz="2222" dirty="0" smtClean="0"/>
            </a:br>
            <a:r>
              <a:rPr lang="en-US" sz="2222" dirty="0" smtClean="0"/>
              <a:t>9. </a:t>
            </a:r>
            <a:r>
              <a:rPr lang="en-US" sz="2222" dirty="0" err="1" smtClean="0"/>
              <a:t>Porqué</a:t>
            </a:r>
            <a:r>
              <a:rPr lang="en-US" sz="2222" dirty="0" smtClean="0"/>
              <a:t> no </a:t>
            </a:r>
            <a:r>
              <a:rPr lang="en-US" sz="2222" dirty="0" err="1" smtClean="0"/>
              <a:t>vamos</a:t>
            </a:r>
            <a:r>
              <a:rPr lang="en-US" sz="2222" dirty="0" smtClean="0"/>
              <a:t> a la fiesta?</a:t>
            </a:r>
            <a:br>
              <a:rPr lang="en-US" sz="2222" dirty="0" smtClean="0"/>
            </a:br>
            <a:r>
              <a:rPr lang="en-US" sz="2222" dirty="0" err="1" smtClean="0"/>
              <a:t>Porque</a:t>
            </a:r>
            <a:r>
              <a:rPr lang="en-US" sz="2222" dirty="0" smtClean="0"/>
              <a:t> </a:t>
            </a:r>
            <a:r>
              <a:rPr lang="en-US" sz="2222" dirty="0" err="1" smtClean="0"/>
              <a:t>voy</a:t>
            </a:r>
            <a:r>
              <a:rPr lang="en-US" sz="2222" dirty="0" smtClean="0"/>
              <a:t> a </a:t>
            </a:r>
            <a:r>
              <a:rPr lang="en-US" sz="2222" dirty="0" err="1" smtClean="0"/>
              <a:t>una</a:t>
            </a:r>
            <a:r>
              <a:rPr lang="en-US" sz="2222" dirty="0" smtClean="0"/>
              <a:t> </a:t>
            </a:r>
            <a:r>
              <a:rPr lang="en-US" sz="2222" dirty="0" err="1" smtClean="0"/>
              <a:t>otra</a:t>
            </a:r>
            <a:r>
              <a:rPr lang="en-US" sz="2222" dirty="0" smtClean="0"/>
              <a:t> fiesta.</a:t>
            </a:r>
            <a:br>
              <a:rPr lang="en-US" sz="2222" dirty="0" smtClean="0"/>
            </a:br>
            <a:r>
              <a:rPr lang="en-US" sz="2222" dirty="0" smtClean="0"/>
              <a:t>	</a:t>
            </a:r>
            <a:r>
              <a:rPr lang="en-US" dirty="0" smtClean="0"/>
              <a:t/>
            </a:r>
            <a:br>
              <a:rPr lang="en-US" dirty="0" smtClean="0"/>
            </a:b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735309"/>
          </a:xfrm>
        </p:spPr>
        <p:txBody>
          <a:bodyPr/>
          <a:lstStyle/>
          <a:p>
            <a:r>
              <a:rPr lang="en-US" dirty="0" err="1" smtClean="0"/>
              <a:t>Ves</a:t>
            </a:r>
            <a:r>
              <a:rPr lang="en-US" dirty="0" smtClean="0"/>
              <a:t> el </a:t>
            </a:r>
            <a:r>
              <a:rPr lang="en-US" dirty="0" err="1" smtClean="0"/>
              <a:t>estéreo</a:t>
            </a:r>
            <a:r>
              <a:rPr lang="en-US" dirty="0" smtClean="0"/>
              <a:t>?</a:t>
            </a:r>
            <a:endParaRPr lang="en-US" dirty="0"/>
          </a:p>
        </p:txBody>
      </p:sp>
      <p:pic>
        <p:nvPicPr>
          <p:cNvPr id="3" name="Picture 2"/>
          <p:cNvPicPr>
            <a:picLocks noChangeAspect="1"/>
          </p:cNvPicPr>
          <p:nvPr/>
        </p:nvPicPr>
        <p:blipFill>
          <a:blip r:embed="rId2"/>
          <a:stretch>
            <a:fillRect/>
          </a:stretch>
        </p:blipFill>
        <p:spPr>
          <a:xfrm>
            <a:off x="2678645" y="3796626"/>
            <a:ext cx="3378200" cy="241300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77443"/>
          </a:xfrm>
        </p:spPr>
        <p:txBody>
          <a:bodyPr/>
          <a:lstStyle/>
          <a:p>
            <a:r>
              <a:rPr lang="en-US" dirty="0" err="1" smtClean="0"/>
              <a:t>Sí</a:t>
            </a:r>
            <a:r>
              <a:rPr lang="en-US" dirty="0" smtClean="0"/>
              <a:t> lo </a:t>
            </a:r>
            <a:r>
              <a:rPr lang="en-US" dirty="0" err="1" smtClean="0"/>
              <a:t>veo</a:t>
            </a:r>
            <a:r>
              <a:rPr lang="en-US" dirty="0" smtClean="0"/>
              <a:t/>
            </a:r>
            <a:br>
              <a:rPr lang="en-US" dirty="0" smtClean="0"/>
            </a:br>
            <a:r>
              <a:rPr lang="en-US" dirty="0" smtClean="0"/>
              <a:t/>
            </a:r>
            <a:br>
              <a:rPr lang="en-US" dirty="0" smtClean="0"/>
            </a:br>
            <a:r>
              <a:rPr lang="en-US" dirty="0" smtClean="0"/>
              <a:t>No lo </a:t>
            </a:r>
            <a:r>
              <a:rPr lang="en-US" dirty="0" err="1" smtClean="0"/>
              <a:t>veo</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076079"/>
          </a:xfrm>
        </p:spPr>
        <p:txBody>
          <a:bodyPr/>
          <a:lstStyle/>
          <a:p>
            <a:r>
              <a:rPr lang="en-US" dirty="0" err="1" smtClean="0"/>
              <a:t>Ves</a:t>
            </a:r>
            <a:r>
              <a:rPr lang="en-US" dirty="0" smtClean="0"/>
              <a:t> a Rebecca </a:t>
            </a:r>
            <a:r>
              <a:rPr lang="en-US" dirty="0" err="1" smtClean="0"/>
              <a:t>y</a:t>
            </a:r>
            <a:r>
              <a:rPr lang="en-US" dirty="0" smtClean="0"/>
              <a:t> Domingo?</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92933"/>
          </a:xfrm>
        </p:spPr>
        <p:txBody>
          <a:bodyPr/>
          <a:lstStyle/>
          <a:p>
            <a:r>
              <a:rPr lang="en-US" dirty="0" err="1" smtClean="0"/>
              <a:t>Sí</a:t>
            </a:r>
            <a:r>
              <a:rPr lang="en-US" dirty="0" smtClean="0"/>
              <a:t> los </a:t>
            </a:r>
            <a:r>
              <a:rPr lang="en-US" dirty="0" err="1" smtClean="0"/>
              <a:t>veo</a:t>
            </a:r>
            <a:r>
              <a:rPr lang="en-US" dirty="0" smtClean="0"/>
              <a:t/>
            </a:r>
            <a:br>
              <a:rPr lang="en-US" dirty="0" smtClean="0"/>
            </a:br>
            <a:r>
              <a:rPr lang="en-US" dirty="0" smtClean="0"/>
              <a:t/>
            </a:r>
            <a:br>
              <a:rPr lang="en-US" dirty="0" smtClean="0"/>
            </a:br>
            <a:r>
              <a:rPr lang="en-US" dirty="0" smtClean="0"/>
              <a:t>No los </a:t>
            </a:r>
            <a:r>
              <a:rPr lang="en-US" dirty="0" err="1" smtClean="0"/>
              <a:t>veo</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66530"/>
          </a:xfrm>
        </p:spPr>
        <p:txBody>
          <a:bodyPr/>
          <a:lstStyle/>
          <a:p>
            <a:r>
              <a:rPr lang="en-US" dirty="0" smtClean="0"/>
              <a:t>Me </a:t>
            </a:r>
            <a:r>
              <a:rPr lang="en-US" dirty="0" err="1" smtClean="0"/>
              <a:t>ves</a:t>
            </a:r>
            <a:r>
              <a:rPr lang="en-US" dirty="0" smtClean="0"/>
              <a:t>?</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053769"/>
          </a:xfrm>
        </p:spPr>
        <p:txBody>
          <a:bodyPr/>
          <a:lstStyle/>
          <a:p>
            <a:r>
              <a:rPr lang="en-US" dirty="0" err="1" smtClean="0"/>
              <a:t>Sí</a:t>
            </a:r>
            <a:r>
              <a:rPr lang="en-US" dirty="0" smtClean="0"/>
              <a:t> </a:t>
            </a:r>
            <a:r>
              <a:rPr lang="en-US" dirty="0" err="1" smtClean="0"/>
              <a:t>te</a:t>
            </a:r>
            <a:r>
              <a:rPr lang="en-US" dirty="0" smtClean="0"/>
              <a:t> </a:t>
            </a:r>
            <a:r>
              <a:rPr lang="en-US" dirty="0" err="1" smtClean="0"/>
              <a:t>veo</a:t>
            </a:r>
            <a:r>
              <a:rPr lang="en-US" dirty="0" smtClean="0"/>
              <a:t/>
            </a:r>
            <a:br>
              <a:rPr lang="en-US" dirty="0" smtClean="0"/>
            </a:br>
            <a:r>
              <a:rPr lang="en-US" dirty="0" smtClean="0"/>
              <a:t/>
            </a:r>
            <a:br>
              <a:rPr lang="en-US" dirty="0" smtClean="0"/>
            </a:br>
            <a:r>
              <a:rPr lang="en-US" dirty="0" smtClean="0"/>
              <a:t>No </a:t>
            </a:r>
            <a:r>
              <a:rPr lang="en-US" dirty="0" err="1" smtClean="0"/>
              <a:t>te</a:t>
            </a:r>
            <a:r>
              <a:rPr lang="en-US" dirty="0" smtClean="0"/>
              <a:t> </a:t>
            </a:r>
            <a:r>
              <a:rPr lang="en-US" dirty="0" err="1" smtClean="0"/>
              <a:t>veo</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441007"/>
          </a:xfrm>
        </p:spPr>
        <p:txBody>
          <a:bodyPr/>
          <a:lstStyle/>
          <a:p>
            <a:r>
              <a:rPr lang="en-US" dirty="0" smtClean="0"/>
              <a:t>There will be a family tree on the exam, review the </a:t>
            </a:r>
            <a:r>
              <a:rPr lang="en-US" dirty="0" err="1" smtClean="0"/>
              <a:t>vocab</a:t>
            </a:r>
            <a:r>
              <a:rPr lang="en-US" dirty="0" smtClean="0"/>
              <a:t> for families on the following slide</a:t>
            </a:r>
            <a:r>
              <a:rPr lang="en-US" dirty="0" smtClean="0"/>
              <a:t>…</a:t>
            </a:r>
            <a:br>
              <a:rPr lang="en-US" dirty="0" smtClean="0"/>
            </a:br>
            <a:r>
              <a:rPr lang="en-US" dirty="0" smtClean="0"/>
              <a:t/>
            </a:r>
            <a:br>
              <a:rPr lang="en-US" dirty="0" smtClean="0"/>
            </a:br>
            <a:r>
              <a:rPr lang="en-US" dirty="0" smtClean="0"/>
              <a:t>There will be a </a:t>
            </a:r>
            <a:r>
              <a:rPr lang="en-US" dirty="0" err="1" smtClean="0"/>
              <a:t>wordbank</a:t>
            </a:r>
            <a:r>
              <a:rPr lang="en-US" dirty="0" smtClean="0"/>
              <a:t> on the test.</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15485"/>
          </a:xfrm>
        </p:spPr>
        <p:txBody>
          <a:bodyPr>
            <a:normAutofit fontScale="90000"/>
          </a:bodyPr>
          <a:lstStyle/>
          <a:p>
            <a:r>
              <a:rPr lang="en-US" dirty="0" smtClean="0"/>
              <a:t>La </a:t>
            </a:r>
            <a:r>
              <a:rPr lang="en-US" dirty="0" err="1" smtClean="0"/>
              <a:t>familia</a:t>
            </a:r>
            <a:r>
              <a:rPr lang="en-US" dirty="0" smtClean="0"/>
              <a:t>- the family</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graphicFrame>
        <p:nvGraphicFramePr>
          <p:cNvPr id="3" name="Table 2"/>
          <p:cNvGraphicFramePr>
            <a:graphicFrameLocks noGrp="1"/>
          </p:cNvGraphicFramePr>
          <p:nvPr/>
        </p:nvGraphicFramePr>
        <p:xfrm>
          <a:off x="457200" y="1192695"/>
          <a:ext cx="8485450" cy="5394959"/>
        </p:xfrm>
        <a:graphic>
          <a:graphicData uri="http://schemas.openxmlformats.org/drawingml/2006/table">
            <a:tbl>
              <a:tblPr firstRow="1" bandRow="1">
                <a:tableStyleId>{5C22544A-7EE6-4342-B048-85BDC9FD1C3A}</a:tableStyleId>
              </a:tblPr>
              <a:tblGrid>
                <a:gridCol w="4181883"/>
                <a:gridCol w="4303567"/>
              </a:tblGrid>
              <a:tr h="5297427">
                <a:tc>
                  <a:txBody>
                    <a:bodyPr/>
                    <a:lstStyle/>
                    <a:p>
                      <a:r>
                        <a:rPr lang="en-US" sz="2400" dirty="0" smtClean="0"/>
                        <a:t>El Padre- Father</a:t>
                      </a:r>
                      <a:br>
                        <a:rPr lang="en-US" sz="2400" dirty="0" smtClean="0"/>
                      </a:br>
                      <a:r>
                        <a:rPr lang="en-US" sz="2400" dirty="0" smtClean="0"/>
                        <a:t>La Madre- Mother</a:t>
                      </a:r>
                      <a:br>
                        <a:rPr lang="en-US" sz="2400" dirty="0" smtClean="0"/>
                      </a:br>
                      <a:r>
                        <a:rPr lang="en-US" sz="2400" dirty="0" smtClean="0"/>
                        <a:t>Los Padres- Parents</a:t>
                      </a:r>
                      <a:br>
                        <a:rPr lang="en-US" sz="2400" dirty="0" smtClean="0"/>
                      </a:br>
                      <a:r>
                        <a:rPr lang="en-US" sz="2400" dirty="0" smtClean="0"/>
                        <a:t>El </a:t>
                      </a:r>
                      <a:r>
                        <a:rPr lang="en-US" sz="2400" dirty="0" err="1" smtClean="0"/>
                        <a:t>Abuelo</a:t>
                      </a:r>
                      <a:r>
                        <a:rPr lang="en-US" sz="2400" dirty="0" smtClean="0"/>
                        <a:t>- Grandfather</a:t>
                      </a:r>
                      <a:br>
                        <a:rPr lang="en-US" sz="2400" dirty="0" smtClean="0"/>
                      </a:br>
                      <a:r>
                        <a:rPr lang="en-US" sz="2400" dirty="0" smtClean="0"/>
                        <a:t>La </a:t>
                      </a:r>
                      <a:r>
                        <a:rPr lang="en-US" sz="2400" dirty="0" err="1" smtClean="0"/>
                        <a:t>Abuela</a:t>
                      </a:r>
                      <a:r>
                        <a:rPr lang="en-US" sz="2400" dirty="0" smtClean="0"/>
                        <a:t> Grandmother</a:t>
                      </a:r>
                      <a:br>
                        <a:rPr lang="en-US" sz="2400" dirty="0" smtClean="0"/>
                      </a:br>
                      <a:r>
                        <a:rPr lang="en-US" sz="2400" dirty="0" smtClean="0"/>
                        <a:t>Los </a:t>
                      </a:r>
                      <a:r>
                        <a:rPr lang="en-US" sz="2400" dirty="0" err="1" smtClean="0"/>
                        <a:t>Abuelos</a:t>
                      </a:r>
                      <a:r>
                        <a:rPr lang="en-US" sz="2400" dirty="0" smtClean="0"/>
                        <a:t>- Grandparents</a:t>
                      </a:r>
                      <a:br>
                        <a:rPr lang="en-US" sz="2400" dirty="0" smtClean="0"/>
                      </a:br>
                      <a:r>
                        <a:rPr lang="en-US" sz="2400" dirty="0" smtClean="0"/>
                        <a:t>El </a:t>
                      </a:r>
                      <a:r>
                        <a:rPr lang="en-US" sz="2400" dirty="0" err="1" smtClean="0"/>
                        <a:t>Esposo</a:t>
                      </a:r>
                      <a:r>
                        <a:rPr lang="en-US" sz="2400" dirty="0" smtClean="0"/>
                        <a:t>- Husband</a:t>
                      </a:r>
                    </a:p>
                    <a:p>
                      <a:r>
                        <a:rPr lang="en-US" sz="2400" dirty="0" smtClean="0"/>
                        <a:t>La </a:t>
                      </a:r>
                      <a:r>
                        <a:rPr lang="en-US" sz="2400" dirty="0" err="1" smtClean="0"/>
                        <a:t>Esposa</a:t>
                      </a:r>
                      <a:r>
                        <a:rPr lang="en-US" sz="2400" dirty="0" smtClean="0"/>
                        <a:t>-</a:t>
                      </a:r>
                      <a:r>
                        <a:rPr lang="en-US" sz="2400" baseline="0" dirty="0" smtClean="0"/>
                        <a:t> </a:t>
                      </a:r>
                      <a:r>
                        <a:rPr lang="en-US" sz="2400" dirty="0" smtClean="0"/>
                        <a:t>Wife</a:t>
                      </a:r>
                      <a:br>
                        <a:rPr lang="en-US" sz="2400" dirty="0" smtClean="0"/>
                      </a:br>
                      <a:r>
                        <a:rPr lang="en-US" sz="2400" dirty="0" smtClean="0"/>
                        <a:t>El </a:t>
                      </a:r>
                      <a:r>
                        <a:rPr lang="en-US" sz="2400" dirty="0" err="1" smtClean="0"/>
                        <a:t>Hermano</a:t>
                      </a:r>
                      <a:r>
                        <a:rPr lang="en-US" sz="2400" dirty="0" smtClean="0"/>
                        <a:t>- Brother</a:t>
                      </a:r>
                      <a:br>
                        <a:rPr lang="en-US" sz="2400" dirty="0" smtClean="0"/>
                      </a:br>
                      <a:r>
                        <a:rPr lang="en-US" sz="2400" dirty="0" smtClean="0"/>
                        <a:t>La </a:t>
                      </a:r>
                      <a:r>
                        <a:rPr lang="en-US" sz="2400" dirty="0" err="1" smtClean="0"/>
                        <a:t>Hermana</a:t>
                      </a:r>
                      <a:r>
                        <a:rPr lang="en-US" sz="2400" dirty="0" smtClean="0"/>
                        <a:t>- Sister</a:t>
                      </a:r>
                      <a:br>
                        <a:rPr lang="en-US" sz="2400" dirty="0" smtClean="0"/>
                      </a:br>
                      <a:r>
                        <a:rPr lang="en-US" sz="2400" dirty="0" smtClean="0"/>
                        <a:t>Los </a:t>
                      </a:r>
                      <a:r>
                        <a:rPr lang="en-US" sz="2400" dirty="0" err="1" smtClean="0"/>
                        <a:t>Hermanos</a:t>
                      </a:r>
                      <a:r>
                        <a:rPr lang="en-US" sz="2400" dirty="0" smtClean="0"/>
                        <a:t>- Siblings</a:t>
                      </a:r>
                    </a:p>
                    <a:p>
                      <a:r>
                        <a:rPr lang="en-US" sz="2400" dirty="0" smtClean="0"/>
                        <a:t>El </a:t>
                      </a:r>
                      <a:r>
                        <a:rPr lang="en-US" sz="2400" dirty="0" err="1" smtClean="0"/>
                        <a:t>Hijo</a:t>
                      </a:r>
                      <a:r>
                        <a:rPr lang="en-US" sz="2400" dirty="0" smtClean="0"/>
                        <a:t>- Son</a:t>
                      </a:r>
                    </a:p>
                    <a:p>
                      <a:r>
                        <a:rPr lang="en-US" sz="2400" dirty="0" smtClean="0"/>
                        <a:t>La </a:t>
                      </a:r>
                      <a:r>
                        <a:rPr lang="en-US" sz="2400" dirty="0" err="1" smtClean="0"/>
                        <a:t>Hija</a:t>
                      </a:r>
                      <a:r>
                        <a:rPr lang="en-US" sz="2400" dirty="0" smtClean="0"/>
                        <a:t>- Daughter</a:t>
                      </a:r>
                    </a:p>
                    <a:p>
                      <a:r>
                        <a:rPr lang="en-US" dirty="0" smtClean="0"/>
                        <a:t/>
                      </a:r>
                      <a:br>
                        <a:rPr lang="en-US" dirty="0" smtClean="0"/>
                      </a:br>
                      <a:endParaRPr lang="en-US" dirty="0"/>
                    </a:p>
                  </a:txBody>
                  <a:tcPr/>
                </a:tc>
                <a:tc>
                  <a:txBody>
                    <a:bodyPr/>
                    <a:lstStyle/>
                    <a:p>
                      <a:r>
                        <a:rPr lang="en-US" sz="2400" dirty="0" smtClean="0"/>
                        <a:t>El</a:t>
                      </a:r>
                      <a:r>
                        <a:rPr lang="en-US" sz="2400" baseline="0" dirty="0" smtClean="0"/>
                        <a:t> Nieto- Grandson</a:t>
                      </a:r>
                    </a:p>
                    <a:p>
                      <a:r>
                        <a:rPr lang="en-US" sz="2400" baseline="0" dirty="0" smtClean="0"/>
                        <a:t>La </a:t>
                      </a:r>
                      <a:r>
                        <a:rPr lang="en-US" sz="2400" baseline="0" dirty="0" err="1" smtClean="0"/>
                        <a:t>Nieta</a:t>
                      </a:r>
                      <a:r>
                        <a:rPr lang="en-US" sz="2400" baseline="0" dirty="0" smtClean="0"/>
                        <a:t>- Granddaughter</a:t>
                      </a:r>
                    </a:p>
                    <a:p>
                      <a:r>
                        <a:rPr lang="en-US" sz="2400" baseline="0" dirty="0" smtClean="0"/>
                        <a:t>El </a:t>
                      </a:r>
                      <a:r>
                        <a:rPr lang="en-US" sz="2400" baseline="0" dirty="0" err="1" smtClean="0"/>
                        <a:t>Tío</a:t>
                      </a:r>
                      <a:r>
                        <a:rPr lang="en-US" sz="2400" baseline="0" dirty="0" smtClean="0"/>
                        <a:t>- Uncle</a:t>
                      </a:r>
                    </a:p>
                    <a:p>
                      <a:r>
                        <a:rPr lang="en-US" sz="2400" baseline="0" dirty="0" smtClean="0"/>
                        <a:t>La </a:t>
                      </a:r>
                      <a:r>
                        <a:rPr lang="en-US" sz="2400" baseline="0" dirty="0" err="1" smtClean="0"/>
                        <a:t>Tía</a:t>
                      </a:r>
                      <a:r>
                        <a:rPr lang="en-US" sz="2400" baseline="0" dirty="0" smtClean="0"/>
                        <a:t>- Aunt</a:t>
                      </a:r>
                    </a:p>
                    <a:p>
                      <a:r>
                        <a:rPr lang="en-US" sz="2400" baseline="0" dirty="0" smtClean="0"/>
                        <a:t>El </a:t>
                      </a:r>
                      <a:r>
                        <a:rPr lang="en-US" sz="2400" baseline="0" dirty="0" err="1" smtClean="0"/>
                        <a:t>Sobrino</a:t>
                      </a:r>
                      <a:r>
                        <a:rPr lang="en-US" sz="2400" baseline="0" dirty="0" smtClean="0"/>
                        <a:t>- Nephew</a:t>
                      </a:r>
                    </a:p>
                    <a:p>
                      <a:r>
                        <a:rPr lang="en-US" sz="2400" baseline="0" dirty="0" smtClean="0"/>
                        <a:t>La </a:t>
                      </a:r>
                      <a:r>
                        <a:rPr lang="en-US" sz="2400" baseline="0" dirty="0" err="1" smtClean="0"/>
                        <a:t>Sobrina</a:t>
                      </a:r>
                      <a:r>
                        <a:rPr lang="en-US" sz="2400" baseline="0" dirty="0" smtClean="0"/>
                        <a:t>- Niece</a:t>
                      </a:r>
                    </a:p>
                    <a:p>
                      <a:r>
                        <a:rPr lang="en-US" sz="2400" baseline="0" dirty="0" smtClean="0"/>
                        <a:t>El Primo- Cousin (male)</a:t>
                      </a:r>
                    </a:p>
                    <a:p>
                      <a:r>
                        <a:rPr lang="en-US" sz="2400" baseline="0" dirty="0" smtClean="0"/>
                        <a:t>La Prima- Cousin (female)</a:t>
                      </a:r>
                    </a:p>
                    <a:p>
                      <a:endParaRPr lang="en-US" sz="2400" dirty="0"/>
                    </a:p>
                  </a:txBody>
                  <a:tcPr/>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95047"/>
          </a:xfrm>
        </p:spPr>
        <p:txBody>
          <a:bodyPr/>
          <a:lstStyle/>
          <a:p>
            <a:r>
              <a:rPr lang="en-US" dirty="0" smtClean="0"/>
              <a:t>La </a:t>
            </a:r>
            <a:r>
              <a:rPr lang="en-US" dirty="0" err="1" smtClean="0"/>
              <a:t>madre</a:t>
            </a:r>
            <a:r>
              <a:rPr lang="en-US" dirty="0" smtClean="0"/>
              <a:t> de mi </a:t>
            </a:r>
            <a:r>
              <a:rPr lang="en-US" dirty="0" err="1" smtClean="0"/>
              <a:t>madre</a:t>
            </a:r>
            <a:r>
              <a:rPr lang="en-US" dirty="0" smtClean="0"/>
              <a:t> </a:t>
            </a:r>
            <a:r>
              <a:rPr lang="en-US" dirty="0" err="1" smtClean="0"/>
              <a:t>es</a:t>
            </a:r>
            <a:r>
              <a:rPr lang="en-US" dirty="0" smtClean="0"/>
              <a:t>…</a:t>
            </a:r>
            <a:br>
              <a:rPr lang="en-US" dirty="0" smtClean="0"/>
            </a:br>
            <a:r>
              <a:rPr lang="en-US" dirty="0" smtClean="0"/>
              <a:t>el padre de mi padre </a:t>
            </a:r>
            <a:r>
              <a:rPr lang="en-US" dirty="0" err="1" smtClean="0"/>
              <a:t>es</a:t>
            </a:r>
            <a:r>
              <a:rPr lang="en-US" dirty="0" smtClean="0"/>
              <a:t>…</a:t>
            </a:r>
            <a:br>
              <a:rPr lang="en-US" dirty="0" smtClean="0"/>
            </a:br>
            <a:r>
              <a:rPr lang="en-US" dirty="0" smtClean="0"/>
              <a:t>el </a:t>
            </a:r>
            <a:r>
              <a:rPr lang="en-US" dirty="0" err="1" smtClean="0"/>
              <a:t>hijo</a:t>
            </a:r>
            <a:r>
              <a:rPr lang="en-US" dirty="0" smtClean="0"/>
              <a:t> de mi </a:t>
            </a:r>
            <a:r>
              <a:rPr lang="en-US" dirty="0" err="1" smtClean="0"/>
              <a:t>t</a:t>
            </a:r>
            <a:r>
              <a:rPr lang="en-US" dirty="0" err="1" smtClean="0"/>
              <a:t>ía</a:t>
            </a:r>
            <a:r>
              <a:rPr lang="en-US" dirty="0" smtClean="0"/>
              <a:t> </a:t>
            </a:r>
            <a:r>
              <a:rPr lang="en-US" dirty="0" err="1" smtClean="0"/>
              <a:t>es</a:t>
            </a:r>
            <a:r>
              <a:rPr lang="en-US" dirty="0" smtClean="0"/>
              <a:t>…</a:t>
            </a:r>
            <a:br>
              <a:rPr lang="en-US" dirty="0" smtClean="0"/>
            </a:br>
            <a:r>
              <a:rPr lang="en-US" dirty="0" smtClean="0"/>
              <a:t>el </a:t>
            </a:r>
            <a:r>
              <a:rPr lang="en-US" dirty="0" err="1" smtClean="0"/>
              <a:t>hijo</a:t>
            </a:r>
            <a:r>
              <a:rPr lang="en-US" dirty="0" smtClean="0"/>
              <a:t> de mi </a:t>
            </a:r>
            <a:r>
              <a:rPr lang="en-US" dirty="0" err="1" smtClean="0"/>
              <a:t>madre</a:t>
            </a:r>
            <a:r>
              <a:rPr lang="en-US" dirty="0" smtClean="0"/>
              <a:t> </a:t>
            </a:r>
            <a:r>
              <a:rPr lang="en-US" dirty="0" err="1" smtClean="0"/>
              <a:t>es</a:t>
            </a:r>
            <a:r>
              <a:rPr lang="en-US" dirty="0" smtClean="0"/>
              <a:t>…</a:t>
            </a:r>
            <a:br>
              <a:rPr lang="en-US" dirty="0" smtClean="0"/>
            </a:br>
            <a:r>
              <a:rPr lang="en-US" dirty="0" smtClean="0"/>
              <a:t>el </a:t>
            </a:r>
            <a:r>
              <a:rPr lang="en-US" dirty="0" err="1" smtClean="0"/>
              <a:t>hermano</a:t>
            </a:r>
            <a:r>
              <a:rPr lang="en-US" dirty="0" smtClean="0"/>
              <a:t> de mi </a:t>
            </a:r>
            <a:r>
              <a:rPr lang="en-US" dirty="0" err="1" smtClean="0"/>
              <a:t>papá</a:t>
            </a:r>
            <a:r>
              <a:rPr lang="en-US" dirty="0" smtClean="0"/>
              <a:t> </a:t>
            </a:r>
            <a:r>
              <a:rPr lang="en-US" dirty="0" err="1" smtClean="0"/>
              <a:t>es</a:t>
            </a:r>
            <a:r>
              <a:rPr lang="en-US" dirty="0" smtClean="0"/>
              <a:t>…</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58140"/>
          </a:xfrm>
        </p:spPr>
        <p:txBody>
          <a:bodyPr>
            <a:normAutofit fontScale="90000"/>
          </a:bodyPr>
          <a:lstStyle/>
          <a:p>
            <a:r>
              <a:rPr lang="en-US" dirty="0" smtClean="0"/>
              <a:t>La </a:t>
            </a:r>
            <a:r>
              <a:rPr lang="en-US" dirty="0" err="1" smtClean="0"/>
              <a:t>madre</a:t>
            </a:r>
            <a:r>
              <a:rPr lang="en-US" dirty="0" smtClean="0"/>
              <a:t> de mi </a:t>
            </a:r>
            <a:r>
              <a:rPr lang="en-US" dirty="0" err="1" smtClean="0"/>
              <a:t>madre</a:t>
            </a:r>
            <a:r>
              <a:rPr lang="en-US" dirty="0" smtClean="0"/>
              <a:t> </a:t>
            </a:r>
            <a:r>
              <a:rPr lang="en-US" dirty="0" err="1" smtClean="0"/>
              <a:t>es</a:t>
            </a:r>
            <a:r>
              <a:rPr lang="en-US" dirty="0" smtClean="0"/>
              <a:t>… </a:t>
            </a:r>
            <a:br>
              <a:rPr lang="en-US" dirty="0" smtClean="0"/>
            </a:br>
            <a:r>
              <a:rPr lang="en-US" dirty="0" smtClean="0"/>
              <a:t>mi </a:t>
            </a:r>
            <a:r>
              <a:rPr lang="en-US" dirty="0" err="1" smtClean="0"/>
              <a:t>abula</a:t>
            </a:r>
            <a:r>
              <a:rPr lang="en-US" dirty="0" smtClean="0"/>
              <a:t/>
            </a:r>
            <a:br>
              <a:rPr lang="en-US" dirty="0" smtClean="0"/>
            </a:br>
            <a:r>
              <a:rPr lang="en-US" dirty="0" smtClean="0"/>
              <a:t>el padre de mi padre </a:t>
            </a:r>
            <a:r>
              <a:rPr lang="en-US" dirty="0" err="1" smtClean="0"/>
              <a:t>es</a:t>
            </a:r>
            <a:r>
              <a:rPr lang="en-US" dirty="0" smtClean="0"/>
              <a:t>…</a:t>
            </a:r>
            <a:br>
              <a:rPr lang="en-US" dirty="0" smtClean="0"/>
            </a:br>
            <a:r>
              <a:rPr lang="en-US" dirty="0" smtClean="0"/>
              <a:t>mi </a:t>
            </a:r>
            <a:r>
              <a:rPr lang="en-US" dirty="0" err="1" smtClean="0"/>
              <a:t>abuelo</a:t>
            </a:r>
            <a:r>
              <a:rPr lang="en-US" dirty="0" smtClean="0"/>
              <a:t/>
            </a:r>
            <a:br>
              <a:rPr lang="en-US" dirty="0" smtClean="0"/>
            </a:br>
            <a:r>
              <a:rPr lang="en-US" dirty="0" smtClean="0"/>
              <a:t>el </a:t>
            </a:r>
            <a:r>
              <a:rPr lang="en-US" dirty="0" err="1" smtClean="0"/>
              <a:t>hijo</a:t>
            </a:r>
            <a:r>
              <a:rPr lang="en-US" dirty="0" smtClean="0"/>
              <a:t> de mi </a:t>
            </a:r>
            <a:r>
              <a:rPr lang="en-US" dirty="0" err="1" smtClean="0"/>
              <a:t>tía</a:t>
            </a:r>
            <a:r>
              <a:rPr lang="en-US" dirty="0" smtClean="0"/>
              <a:t> </a:t>
            </a:r>
            <a:r>
              <a:rPr lang="en-US" dirty="0" err="1" smtClean="0"/>
              <a:t>es</a:t>
            </a:r>
            <a:r>
              <a:rPr lang="en-US" dirty="0" smtClean="0"/>
              <a:t>…</a:t>
            </a:r>
            <a:br>
              <a:rPr lang="en-US" dirty="0" smtClean="0"/>
            </a:br>
            <a:r>
              <a:rPr lang="en-US" dirty="0" smtClean="0"/>
              <a:t>mi primo</a:t>
            </a:r>
            <a:br>
              <a:rPr lang="en-US" dirty="0" smtClean="0"/>
            </a:br>
            <a:r>
              <a:rPr lang="en-US" dirty="0" smtClean="0"/>
              <a:t>el </a:t>
            </a:r>
            <a:r>
              <a:rPr lang="en-US" dirty="0" err="1" smtClean="0"/>
              <a:t>hijo</a:t>
            </a:r>
            <a:r>
              <a:rPr lang="en-US" dirty="0" smtClean="0"/>
              <a:t> de mi </a:t>
            </a:r>
            <a:r>
              <a:rPr lang="en-US" dirty="0" err="1" smtClean="0"/>
              <a:t>madre</a:t>
            </a:r>
            <a:r>
              <a:rPr lang="en-US" dirty="0" smtClean="0"/>
              <a:t> </a:t>
            </a:r>
            <a:r>
              <a:rPr lang="en-US" dirty="0" err="1" smtClean="0"/>
              <a:t>es</a:t>
            </a:r>
            <a:r>
              <a:rPr lang="en-US" dirty="0" smtClean="0"/>
              <a:t>…</a:t>
            </a:r>
            <a:br>
              <a:rPr lang="en-US" dirty="0" smtClean="0"/>
            </a:br>
            <a:r>
              <a:rPr lang="en-US" dirty="0" smtClean="0"/>
              <a:t>mi </a:t>
            </a:r>
            <a:r>
              <a:rPr lang="en-US" dirty="0" err="1" smtClean="0"/>
              <a:t>hermano</a:t>
            </a:r>
            <a:r>
              <a:rPr lang="en-US" dirty="0" smtClean="0"/>
              <a:t/>
            </a:r>
            <a:br>
              <a:rPr lang="en-US" dirty="0" smtClean="0"/>
            </a:br>
            <a:r>
              <a:rPr lang="en-US" dirty="0" smtClean="0"/>
              <a:t>el </a:t>
            </a:r>
            <a:r>
              <a:rPr lang="en-US" dirty="0" err="1" smtClean="0"/>
              <a:t>hermano</a:t>
            </a:r>
            <a:r>
              <a:rPr lang="en-US" dirty="0" smtClean="0"/>
              <a:t> de mi </a:t>
            </a:r>
            <a:r>
              <a:rPr lang="en-US" dirty="0" err="1" smtClean="0"/>
              <a:t>papá</a:t>
            </a:r>
            <a:r>
              <a:rPr lang="en-US" dirty="0" smtClean="0"/>
              <a:t> </a:t>
            </a:r>
            <a:r>
              <a:rPr lang="en-US" dirty="0" err="1" smtClean="0"/>
              <a:t>es</a:t>
            </a:r>
            <a:r>
              <a:rPr lang="en-US" dirty="0" smtClean="0"/>
              <a:t>…</a:t>
            </a:r>
            <a:br>
              <a:rPr lang="en-US" dirty="0" smtClean="0"/>
            </a:br>
            <a:r>
              <a:rPr lang="en-US" dirty="0" smtClean="0"/>
              <a:t>mi </a:t>
            </a:r>
            <a:r>
              <a:rPr lang="en-US" dirty="0" err="1" smtClean="0"/>
              <a:t>t</a:t>
            </a:r>
            <a:r>
              <a:rPr lang="en-US" dirty="0" err="1" smtClean="0"/>
              <a:t>ío</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54891"/>
          </a:xfrm>
        </p:spPr>
        <p:txBody>
          <a:bodyPr/>
          <a:lstStyle/>
          <a:p>
            <a:r>
              <a:rPr lang="en-US" dirty="0" smtClean="0"/>
              <a:t>Common Questions we have learned</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38037"/>
          </a:xfrm>
        </p:spPr>
        <p:txBody>
          <a:bodyPr>
            <a:normAutofit fontScale="90000"/>
          </a:bodyPr>
          <a:lstStyle/>
          <a:p>
            <a:r>
              <a:rPr lang="en-US" dirty="0" smtClean="0"/>
              <a:t>Adjective Agreement</a:t>
            </a:r>
            <a:br>
              <a:rPr lang="en-US" dirty="0" smtClean="0"/>
            </a:br>
            <a:r>
              <a:rPr lang="en-US" dirty="0" smtClean="0"/>
              <a:t/>
            </a:r>
            <a:br>
              <a:rPr lang="en-US" dirty="0" smtClean="0"/>
            </a:br>
            <a:r>
              <a:rPr lang="en-US" dirty="0" smtClean="0"/>
              <a:t>Adjectives must agree with the noun they are referring to.</a:t>
            </a:r>
            <a:br>
              <a:rPr lang="en-US" dirty="0" smtClean="0"/>
            </a:br>
            <a:r>
              <a:rPr lang="en-US" dirty="0" smtClean="0"/>
              <a:t>Most adjectives will end in:</a:t>
            </a:r>
            <a:br>
              <a:rPr lang="en-US" dirty="0" smtClean="0"/>
            </a:br>
            <a:r>
              <a:rPr lang="en-US" dirty="0" smtClean="0"/>
              <a:t>“a” for a feminine adjective</a:t>
            </a:r>
            <a:br>
              <a:rPr lang="en-US" dirty="0" smtClean="0"/>
            </a:br>
            <a:r>
              <a:rPr lang="en-US" dirty="0" smtClean="0"/>
              <a:t>“</a:t>
            </a:r>
            <a:r>
              <a:rPr lang="en-US" dirty="0" err="1" smtClean="0"/>
              <a:t>o</a:t>
            </a:r>
            <a:r>
              <a:rPr lang="en-US" dirty="0" smtClean="0"/>
              <a:t>” for a masculine adjective</a:t>
            </a:r>
            <a:br>
              <a:rPr lang="en-US" dirty="0" smtClean="0"/>
            </a:br>
            <a:r>
              <a:rPr lang="en-US" dirty="0" smtClean="0"/>
              <a:t>“as” for a feminine plural adjective</a:t>
            </a:r>
            <a:br>
              <a:rPr lang="en-US" dirty="0" smtClean="0"/>
            </a:br>
            <a:r>
              <a:rPr lang="en-US" dirty="0" smtClean="0"/>
              <a:t>“</a:t>
            </a:r>
            <a:r>
              <a:rPr lang="en-US" dirty="0" err="1" smtClean="0"/>
              <a:t>os</a:t>
            </a:r>
            <a:r>
              <a:rPr lang="en-US" dirty="0" smtClean="0"/>
              <a:t>” for a masculine plural adjective</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43736"/>
          </a:xfrm>
        </p:spPr>
        <p:txBody>
          <a:bodyPr/>
          <a:lstStyle/>
          <a:p>
            <a:r>
              <a:rPr lang="en-US" dirty="0" smtClean="0">
                <a:solidFill>
                  <a:srgbClr val="FF0000"/>
                </a:solidFill>
              </a:rPr>
              <a:t>La</a:t>
            </a:r>
            <a:r>
              <a:rPr lang="en-US" dirty="0" smtClean="0"/>
              <a:t> </a:t>
            </a:r>
            <a:r>
              <a:rPr lang="en-US" dirty="0" err="1" smtClean="0"/>
              <a:t>regla</a:t>
            </a:r>
            <a:r>
              <a:rPr lang="en-US" dirty="0" smtClean="0"/>
              <a:t> </a:t>
            </a:r>
            <a:r>
              <a:rPr lang="en-US" dirty="0" err="1" smtClean="0"/>
              <a:t>blanc</a:t>
            </a:r>
            <a:r>
              <a:rPr lang="en-US" dirty="0" err="1" smtClean="0">
                <a:solidFill>
                  <a:srgbClr val="FF0000"/>
                </a:solidFill>
              </a:rPr>
              <a:t>a</a:t>
            </a: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err="1" smtClean="0"/>
              <a:t>Regla</a:t>
            </a:r>
            <a:r>
              <a:rPr lang="en-US" dirty="0" smtClean="0"/>
              <a:t> (ruler) is feminine, </a:t>
            </a:r>
            <a:br>
              <a:rPr lang="en-US" dirty="0" smtClean="0"/>
            </a:br>
            <a:r>
              <a:rPr lang="en-US" dirty="0" smtClean="0"/>
              <a:t>so </a:t>
            </a:r>
            <a:r>
              <a:rPr lang="en-US" dirty="0" err="1" smtClean="0"/>
              <a:t>blanca</a:t>
            </a:r>
            <a:r>
              <a:rPr lang="en-US" dirty="0" smtClean="0"/>
              <a:t> (white) must be feminine.</a:t>
            </a:r>
            <a:endParaRPr lang="en-US" dirty="0">
              <a:solidFill>
                <a:srgbClr val="FF0000"/>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38037"/>
          </a:xfrm>
        </p:spPr>
        <p:txBody>
          <a:bodyPr/>
          <a:lstStyle/>
          <a:p>
            <a:r>
              <a:rPr lang="en-US" dirty="0" smtClean="0">
                <a:solidFill>
                  <a:srgbClr val="FF0000"/>
                </a:solidFill>
              </a:rPr>
              <a:t>El</a:t>
            </a:r>
            <a:r>
              <a:rPr lang="en-US" dirty="0" smtClean="0"/>
              <a:t> </a:t>
            </a:r>
            <a:r>
              <a:rPr lang="en-US" dirty="0" err="1" smtClean="0"/>
              <a:t>lápiz</a:t>
            </a:r>
            <a:r>
              <a:rPr lang="en-US" dirty="0" smtClean="0"/>
              <a:t> </a:t>
            </a:r>
            <a:r>
              <a:rPr lang="en-US" dirty="0" err="1" smtClean="0"/>
              <a:t>amarill</a:t>
            </a:r>
            <a:r>
              <a:rPr lang="en-US" dirty="0" err="1" smtClean="0">
                <a:solidFill>
                  <a:srgbClr val="FF0000"/>
                </a:solidFill>
              </a:rPr>
              <a:t>o</a:t>
            </a:r>
            <a:r>
              <a:rPr lang="en-US" dirty="0" smtClean="0"/>
              <a:t/>
            </a:r>
            <a:br>
              <a:rPr lang="en-US" dirty="0" smtClean="0"/>
            </a:br>
            <a:r>
              <a:rPr lang="en-US" dirty="0" smtClean="0"/>
              <a:t/>
            </a:r>
            <a:br>
              <a:rPr lang="en-US" dirty="0" smtClean="0"/>
            </a:br>
            <a:r>
              <a:rPr lang="en-US" dirty="0" err="1" smtClean="0"/>
              <a:t>Lápiz</a:t>
            </a:r>
            <a:r>
              <a:rPr lang="en-US" dirty="0" smtClean="0"/>
              <a:t> (pencil) is masculine, </a:t>
            </a:r>
            <a:br>
              <a:rPr lang="en-US" dirty="0" smtClean="0"/>
            </a:br>
            <a:r>
              <a:rPr lang="en-US" dirty="0" smtClean="0"/>
              <a:t>so </a:t>
            </a:r>
            <a:r>
              <a:rPr lang="en-US" dirty="0" err="1" smtClean="0"/>
              <a:t>amarillo</a:t>
            </a:r>
            <a:r>
              <a:rPr lang="en-US" dirty="0" smtClean="0"/>
              <a:t> (yellow) must be masculine.</a:t>
            </a: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53527"/>
          </a:xfrm>
        </p:spPr>
        <p:txBody>
          <a:bodyPr/>
          <a:lstStyle/>
          <a:p>
            <a:r>
              <a:rPr lang="en-US" dirty="0" smtClean="0">
                <a:solidFill>
                  <a:srgbClr val="FF0000"/>
                </a:solidFill>
              </a:rPr>
              <a:t>Las</a:t>
            </a:r>
            <a:r>
              <a:rPr lang="en-US" dirty="0" smtClean="0"/>
              <a:t> </a:t>
            </a:r>
            <a:r>
              <a:rPr lang="en-US" dirty="0" err="1" smtClean="0"/>
              <a:t>revistas</a:t>
            </a:r>
            <a:r>
              <a:rPr lang="en-US" dirty="0" smtClean="0"/>
              <a:t> </a:t>
            </a:r>
            <a:r>
              <a:rPr lang="en-US" dirty="0" err="1" smtClean="0"/>
              <a:t>aburrid</a:t>
            </a:r>
            <a:r>
              <a:rPr lang="en-US" dirty="0" err="1" smtClean="0">
                <a:solidFill>
                  <a:srgbClr val="FF0000"/>
                </a:solidFill>
              </a:rPr>
              <a:t>as</a:t>
            </a:r>
            <a:r>
              <a:rPr lang="en-US" dirty="0" smtClean="0"/>
              <a:t/>
            </a:r>
            <a:br>
              <a:rPr lang="en-US" dirty="0" smtClean="0"/>
            </a:br>
            <a:r>
              <a:rPr lang="en-US" dirty="0" smtClean="0"/>
              <a:t/>
            </a:r>
            <a:br>
              <a:rPr lang="en-US" dirty="0" smtClean="0"/>
            </a:br>
            <a:r>
              <a:rPr lang="en-US" dirty="0" err="1" smtClean="0"/>
              <a:t>Revistas</a:t>
            </a:r>
            <a:r>
              <a:rPr lang="en-US" dirty="0" smtClean="0"/>
              <a:t> is feminine and plural,</a:t>
            </a:r>
            <a:br>
              <a:rPr lang="en-US" dirty="0" smtClean="0"/>
            </a:br>
            <a:r>
              <a:rPr lang="en-US" dirty="0" smtClean="0"/>
              <a:t>so </a:t>
            </a:r>
            <a:r>
              <a:rPr lang="en-US" dirty="0" err="1" smtClean="0"/>
              <a:t>aburridas</a:t>
            </a:r>
            <a:r>
              <a:rPr lang="en-US" dirty="0" smtClean="0"/>
              <a:t> (boring) must be feminine and plural </a:t>
            </a:r>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84506"/>
          </a:xfrm>
        </p:spPr>
        <p:txBody>
          <a:bodyPr/>
          <a:lstStyle/>
          <a:p>
            <a:r>
              <a:rPr lang="en-US" dirty="0" smtClean="0">
                <a:solidFill>
                  <a:srgbClr val="FF0000"/>
                </a:solidFill>
              </a:rPr>
              <a:t>Los</a:t>
            </a:r>
            <a:r>
              <a:rPr lang="en-US" dirty="0" smtClean="0"/>
              <a:t> amigos </a:t>
            </a:r>
            <a:r>
              <a:rPr lang="en-US" dirty="0" err="1" smtClean="0"/>
              <a:t>calv</a:t>
            </a:r>
            <a:r>
              <a:rPr lang="en-US" dirty="0" err="1" smtClean="0">
                <a:solidFill>
                  <a:srgbClr val="FF0000"/>
                </a:solidFill>
              </a:rPr>
              <a:t>os</a:t>
            </a:r>
            <a:r>
              <a:rPr lang="en-US" dirty="0" smtClean="0"/>
              <a:t/>
            </a:r>
            <a:br>
              <a:rPr lang="en-US" dirty="0" smtClean="0"/>
            </a:br>
            <a:r>
              <a:rPr lang="en-US" dirty="0" smtClean="0"/>
              <a:t/>
            </a:r>
            <a:br>
              <a:rPr lang="en-US" dirty="0" smtClean="0"/>
            </a:br>
            <a:r>
              <a:rPr lang="en-US" dirty="0" smtClean="0"/>
              <a:t>Amigos (friends) is plural masculine,</a:t>
            </a:r>
            <a:br>
              <a:rPr lang="en-US" dirty="0" smtClean="0"/>
            </a:br>
            <a:r>
              <a:rPr lang="en-US" dirty="0" smtClean="0"/>
              <a:t>so </a:t>
            </a:r>
            <a:r>
              <a:rPr lang="en-US" dirty="0" err="1" smtClean="0"/>
              <a:t>calvos</a:t>
            </a:r>
            <a:r>
              <a:rPr lang="en-US" dirty="0" smtClean="0"/>
              <a:t> (bald) must be plural masculine)</a:t>
            </a:r>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7652"/>
          </a:xfrm>
        </p:spPr>
        <p:txBody>
          <a:bodyPr>
            <a:normAutofit fontScale="90000"/>
          </a:bodyPr>
          <a:lstStyle/>
          <a:p>
            <a:r>
              <a:rPr lang="en-US" dirty="0" smtClean="0"/>
              <a:t>If an adjective ends in an “</a:t>
            </a:r>
            <a:r>
              <a:rPr lang="en-US" dirty="0" err="1" smtClean="0"/>
              <a:t>e</a:t>
            </a:r>
            <a:r>
              <a:rPr lang="en-US" dirty="0" smtClean="0"/>
              <a:t>” it does not change for masculine or feminine, just add an “</a:t>
            </a:r>
            <a:r>
              <a:rPr lang="en-US" dirty="0" err="1" smtClean="0"/>
              <a:t>s</a:t>
            </a:r>
            <a:r>
              <a:rPr lang="en-US" dirty="0" smtClean="0"/>
              <a:t>” if it is plural.</a:t>
            </a:r>
            <a:br>
              <a:rPr lang="en-US" dirty="0" smtClean="0"/>
            </a:br>
            <a:r>
              <a:rPr lang="en-US" dirty="0" smtClean="0"/>
              <a:t>Ex.</a:t>
            </a:r>
            <a:br>
              <a:rPr lang="en-US" dirty="0" smtClean="0"/>
            </a:br>
            <a:r>
              <a:rPr lang="en-US" dirty="0" smtClean="0"/>
              <a:t>El </a:t>
            </a:r>
            <a:r>
              <a:rPr lang="en-US" dirty="0" err="1" smtClean="0"/>
              <a:t>bolígrafo</a:t>
            </a:r>
            <a:r>
              <a:rPr lang="en-US" dirty="0" smtClean="0"/>
              <a:t> </a:t>
            </a:r>
            <a:r>
              <a:rPr lang="en-US" dirty="0" err="1" smtClean="0"/>
              <a:t>grande</a:t>
            </a:r>
            <a:r>
              <a:rPr lang="en-US" dirty="0" smtClean="0"/>
              <a:t/>
            </a:r>
            <a:br>
              <a:rPr lang="en-US" dirty="0" smtClean="0"/>
            </a:br>
            <a:r>
              <a:rPr lang="en-US" dirty="0" smtClean="0"/>
              <a:t>la </a:t>
            </a:r>
            <a:r>
              <a:rPr lang="en-US" dirty="0" err="1" smtClean="0"/>
              <a:t>silla</a:t>
            </a:r>
            <a:r>
              <a:rPr lang="en-US" dirty="0" smtClean="0"/>
              <a:t> </a:t>
            </a:r>
            <a:r>
              <a:rPr lang="en-US" dirty="0" err="1" smtClean="0"/>
              <a:t>grande</a:t>
            </a:r>
            <a:r>
              <a:rPr lang="en-US" dirty="0" smtClean="0"/>
              <a:t/>
            </a:r>
            <a:br>
              <a:rPr lang="en-US" dirty="0" smtClean="0"/>
            </a:br>
            <a:r>
              <a:rPr lang="en-US" dirty="0" smtClean="0"/>
              <a:t>But…</a:t>
            </a:r>
            <a:br>
              <a:rPr lang="en-US" dirty="0" smtClean="0"/>
            </a:br>
            <a:r>
              <a:rPr lang="en-US" dirty="0" smtClean="0"/>
              <a:t>Los </a:t>
            </a:r>
            <a:r>
              <a:rPr lang="en-US" dirty="0" err="1" smtClean="0"/>
              <a:t>bolígrafos</a:t>
            </a:r>
            <a:r>
              <a:rPr lang="en-US" dirty="0" smtClean="0"/>
              <a:t> </a:t>
            </a:r>
            <a:r>
              <a:rPr lang="en-US" dirty="0" err="1" smtClean="0"/>
              <a:t>grandes</a:t>
            </a:r>
            <a:r>
              <a:rPr lang="en-US" dirty="0" smtClean="0"/>
              <a:t/>
            </a:r>
            <a:br>
              <a:rPr lang="en-US" dirty="0" smtClean="0"/>
            </a:br>
            <a:r>
              <a:rPr lang="en-US" dirty="0" smtClean="0"/>
              <a:t>Las </a:t>
            </a:r>
            <a:r>
              <a:rPr lang="en-US" dirty="0" err="1" smtClean="0"/>
              <a:t>sillas</a:t>
            </a:r>
            <a:r>
              <a:rPr lang="en-US" dirty="0" smtClean="0"/>
              <a:t> </a:t>
            </a:r>
            <a:r>
              <a:rPr lang="en-US" dirty="0" err="1" smtClean="0"/>
              <a:t>grandes</a:t>
            </a:r>
            <a:r>
              <a:rPr lang="en-US" dirty="0" smtClean="0"/>
              <a:t/>
            </a:r>
            <a:br>
              <a:rPr lang="en-US" dirty="0" smtClean="0"/>
            </a:br>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7"/>
            <a:ext cx="8229600" cy="6346879"/>
          </a:xfrm>
        </p:spPr>
        <p:txBody>
          <a:bodyPr>
            <a:normAutofit/>
          </a:bodyPr>
          <a:lstStyle/>
          <a:p>
            <a:endParaRPr lang="en-US" sz="2400" dirty="0"/>
          </a:p>
        </p:txBody>
      </p:sp>
      <p:graphicFrame>
        <p:nvGraphicFramePr>
          <p:cNvPr id="4" name="Table 3"/>
          <p:cNvGraphicFramePr>
            <a:graphicFrameLocks noGrp="1"/>
          </p:cNvGraphicFramePr>
          <p:nvPr/>
        </p:nvGraphicFramePr>
        <p:xfrm>
          <a:off x="774422" y="274635"/>
          <a:ext cx="7078228" cy="6346880"/>
        </p:xfrm>
        <a:graphic>
          <a:graphicData uri="http://schemas.openxmlformats.org/drawingml/2006/table">
            <a:tbl>
              <a:tblPr firstRow="1" bandRow="1">
                <a:tableStyleId>{5C22544A-7EE6-4342-B048-85BDC9FD1C3A}</a:tableStyleId>
              </a:tblPr>
              <a:tblGrid>
                <a:gridCol w="3539114"/>
                <a:gridCol w="3539114"/>
              </a:tblGrid>
              <a:tr h="6346880">
                <a:tc>
                  <a:txBody>
                    <a:bodyPr/>
                    <a:lstStyle/>
                    <a:p>
                      <a:r>
                        <a:rPr lang="en-US" sz="2000" dirty="0" err="1" smtClean="0"/>
                        <a:t>Feo</a:t>
                      </a:r>
                      <a:r>
                        <a:rPr lang="en-US" sz="2000" dirty="0" smtClean="0"/>
                        <a:t>/a- Ugly</a:t>
                      </a:r>
                      <a:br>
                        <a:rPr lang="en-US" sz="2000" dirty="0" smtClean="0"/>
                      </a:br>
                      <a:r>
                        <a:rPr lang="en-US" sz="2000" dirty="0" err="1" smtClean="0"/>
                        <a:t>Guapo</a:t>
                      </a:r>
                      <a:r>
                        <a:rPr lang="en-US" sz="2000" dirty="0" smtClean="0"/>
                        <a:t>/a- Handsome/Pretty</a:t>
                      </a:r>
                      <a:br>
                        <a:rPr lang="en-US" sz="2000" dirty="0" smtClean="0"/>
                      </a:br>
                      <a:r>
                        <a:rPr lang="en-US" sz="2000" dirty="0" smtClean="0"/>
                        <a:t>Bonito/a-Handsome/Beautiful</a:t>
                      </a:r>
                      <a:br>
                        <a:rPr lang="en-US" sz="2000" dirty="0" smtClean="0"/>
                      </a:br>
                      <a:r>
                        <a:rPr lang="en-US" sz="2000" dirty="0" smtClean="0"/>
                        <a:t>Delgado/a-Skinny</a:t>
                      </a:r>
                      <a:br>
                        <a:rPr lang="en-US" sz="2000" dirty="0" smtClean="0"/>
                      </a:br>
                      <a:r>
                        <a:rPr lang="en-US" sz="2000" dirty="0" smtClean="0"/>
                        <a:t>Gordo-Fat</a:t>
                      </a:r>
                      <a:br>
                        <a:rPr lang="en-US" sz="2000" dirty="0" smtClean="0"/>
                      </a:br>
                      <a:r>
                        <a:rPr lang="en-US" sz="2000" dirty="0" smtClean="0"/>
                        <a:t>Alto/a- Tall</a:t>
                      </a:r>
                      <a:br>
                        <a:rPr lang="en-US" sz="2000" dirty="0" smtClean="0"/>
                      </a:br>
                      <a:r>
                        <a:rPr lang="en-US" sz="2000" dirty="0" err="1" smtClean="0"/>
                        <a:t>Bajo</a:t>
                      </a:r>
                      <a:r>
                        <a:rPr lang="en-US" sz="2000" dirty="0" smtClean="0"/>
                        <a:t>/a- Short</a:t>
                      </a:r>
                      <a:br>
                        <a:rPr lang="en-US" sz="2000" dirty="0" smtClean="0"/>
                      </a:br>
                      <a:r>
                        <a:rPr lang="en-US" sz="2000" dirty="0" err="1" smtClean="0"/>
                        <a:t>Difícil</a:t>
                      </a:r>
                      <a:r>
                        <a:rPr lang="en-US" sz="2000" dirty="0" smtClean="0"/>
                        <a:t>- Difficult</a:t>
                      </a:r>
                      <a:br>
                        <a:rPr lang="en-US" sz="2000" dirty="0" smtClean="0"/>
                      </a:br>
                      <a:r>
                        <a:rPr lang="en-US" sz="2000" dirty="0" err="1" smtClean="0"/>
                        <a:t>Fácil</a:t>
                      </a:r>
                      <a:r>
                        <a:rPr lang="en-US" sz="2000" dirty="0" smtClean="0"/>
                        <a:t>- Easy</a:t>
                      </a:r>
                      <a:br>
                        <a:rPr lang="en-US" sz="2000" dirty="0" smtClean="0"/>
                      </a:br>
                      <a:r>
                        <a:rPr lang="en-US" sz="2000" dirty="0" err="1" smtClean="0"/>
                        <a:t>Divertido</a:t>
                      </a:r>
                      <a:r>
                        <a:rPr lang="en-US" sz="2000" dirty="0" smtClean="0"/>
                        <a:t>/a- Fun</a:t>
                      </a:r>
                      <a:br>
                        <a:rPr lang="en-US" sz="2000" dirty="0" smtClean="0"/>
                      </a:br>
                      <a:r>
                        <a:rPr lang="en-US" sz="2000" dirty="0" err="1" smtClean="0"/>
                        <a:t>Aburrido</a:t>
                      </a:r>
                      <a:r>
                        <a:rPr lang="en-US" sz="2000" dirty="0" smtClean="0"/>
                        <a:t>/a- Boring</a:t>
                      </a:r>
                      <a:br>
                        <a:rPr lang="en-US" sz="2000" dirty="0" smtClean="0"/>
                      </a:br>
                      <a:r>
                        <a:rPr lang="en-US" sz="2000" dirty="0" err="1" smtClean="0"/>
                        <a:t>Bueno</a:t>
                      </a:r>
                      <a:r>
                        <a:rPr lang="en-US" sz="2000" dirty="0" smtClean="0"/>
                        <a:t>/a- Good</a:t>
                      </a:r>
                      <a:br>
                        <a:rPr lang="en-US" sz="2000" dirty="0" smtClean="0"/>
                      </a:br>
                      <a:r>
                        <a:rPr lang="en-US" sz="2000" dirty="0" err="1" smtClean="0"/>
                        <a:t>Malo</a:t>
                      </a:r>
                      <a:r>
                        <a:rPr lang="en-US" sz="2000" dirty="0" smtClean="0"/>
                        <a:t>/a- Bad</a:t>
                      </a:r>
                      <a:br>
                        <a:rPr lang="en-US" sz="2000" dirty="0" smtClean="0"/>
                      </a:br>
                      <a:r>
                        <a:rPr lang="en-US" sz="2000" dirty="0" smtClean="0"/>
                        <a:t>Tonto/a- Stupid</a:t>
                      </a:r>
                      <a:br>
                        <a:rPr lang="en-US" sz="2000" dirty="0" smtClean="0"/>
                      </a:br>
                      <a:r>
                        <a:rPr lang="en-US" sz="2000" dirty="0" err="1" smtClean="0"/>
                        <a:t>Inteligente</a:t>
                      </a:r>
                      <a:r>
                        <a:rPr lang="en-US" sz="2000" dirty="0" smtClean="0"/>
                        <a:t>- </a:t>
                      </a:r>
                      <a:r>
                        <a:rPr lang="en-US" sz="2000" dirty="0" err="1" smtClean="0"/>
                        <a:t>Inteligent</a:t>
                      </a:r>
                      <a:r>
                        <a:rPr lang="en-US" sz="2000" dirty="0" smtClean="0"/>
                        <a:t/>
                      </a:r>
                      <a:br>
                        <a:rPr lang="en-US" sz="2000" dirty="0" smtClean="0"/>
                      </a:br>
                      <a:r>
                        <a:rPr lang="en-US" sz="2000" dirty="0" err="1" smtClean="0"/>
                        <a:t>Rápido</a:t>
                      </a:r>
                      <a:r>
                        <a:rPr lang="en-US" sz="2000" dirty="0" smtClean="0"/>
                        <a:t>/a- Fast</a:t>
                      </a:r>
                      <a:br>
                        <a:rPr lang="en-US" sz="2000" dirty="0" smtClean="0"/>
                      </a:br>
                      <a:r>
                        <a:rPr lang="en-US" sz="2000" dirty="0" smtClean="0"/>
                        <a:t>Lento/a- Slow</a:t>
                      </a:r>
                      <a:br>
                        <a:rPr lang="en-US" sz="2000" dirty="0" smtClean="0"/>
                      </a:br>
                      <a:r>
                        <a:rPr lang="en-US" sz="2000" dirty="0" smtClean="0"/>
                        <a:t>Grande- Big</a:t>
                      </a:r>
                      <a:br>
                        <a:rPr lang="en-US" sz="2000" dirty="0" smtClean="0"/>
                      </a:br>
                      <a:r>
                        <a:rPr lang="en-US" sz="2000" dirty="0" err="1" smtClean="0"/>
                        <a:t>Pequeño</a:t>
                      </a:r>
                      <a:r>
                        <a:rPr lang="en-US" sz="2000" dirty="0" smtClean="0"/>
                        <a:t>- Small</a:t>
                      </a:r>
                      <a:br>
                        <a:rPr lang="en-US" sz="2000" dirty="0" smtClean="0"/>
                      </a:br>
                      <a:endParaRPr lang="en-US" sz="2000" dirty="0"/>
                    </a:p>
                  </a:txBody>
                  <a:tcPr/>
                </a:tc>
                <a:tc>
                  <a:txBody>
                    <a:bodyPr/>
                    <a:lstStyle/>
                    <a:p>
                      <a:r>
                        <a:rPr lang="en-US" sz="2000" dirty="0" err="1" smtClean="0"/>
                        <a:t>Calvo</a:t>
                      </a:r>
                      <a:r>
                        <a:rPr lang="en-US" sz="2000" dirty="0" smtClean="0"/>
                        <a:t>/a- Bald</a:t>
                      </a:r>
                    </a:p>
                    <a:p>
                      <a:r>
                        <a:rPr lang="en-US" sz="2000" dirty="0" smtClean="0"/>
                        <a:t>Rubio/a- Blonde </a:t>
                      </a:r>
                    </a:p>
                    <a:p>
                      <a:r>
                        <a:rPr lang="en-US" sz="2000" dirty="0" err="1" smtClean="0"/>
                        <a:t>Morendo</a:t>
                      </a:r>
                      <a:r>
                        <a:rPr lang="en-US" sz="2000" dirty="0" smtClean="0"/>
                        <a:t>/a- Brunette</a:t>
                      </a:r>
                    </a:p>
                    <a:p>
                      <a:r>
                        <a:rPr lang="en-US" sz="2000" dirty="0" err="1" smtClean="0"/>
                        <a:t>Canoso</a:t>
                      </a:r>
                      <a:r>
                        <a:rPr lang="en-US" sz="2000" dirty="0" smtClean="0"/>
                        <a:t>/a- White</a:t>
                      </a:r>
                      <a:r>
                        <a:rPr lang="en-US" sz="2000" baseline="0" dirty="0" smtClean="0"/>
                        <a:t> </a:t>
                      </a:r>
                      <a:r>
                        <a:rPr lang="en-US" sz="2000" dirty="0" smtClean="0"/>
                        <a:t>Haired</a:t>
                      </a:r>
                    </a:p>
                    <a:p>
                      <a:r>
                        <a:rPr lang="en-US" sz="2000" dirty="0" err="1" smtClean="0"/>
                        <a:t>Pelirrojo</a:t>
                      </a:r>
                      <a:r>
                        <a:rPr lang="en-US" sz="2000" dirty="0" smtClean="0"/>
                        <a:t>- </a:t>
                      </a:r>
                      <a:r>
                        <a:rPr lang="en-US" sz="2000" dirty="0" err="1" smtClean="0"/>
                        <a:t>Readhead</a:t>
                      </a:r>
                      <a:endParaRPr lang="en-US" sz="2000" dirty="0" smtClean="0"/>
                    </a:p>
                    <a:p>
                      <a:endParaRPr lang="en-US" sz="2000" dirty="0" smtClean="0"/>
                    </a:p>
                    <a:p>
                      <a:r>
                        <a:rPr lang="en-US" sz="2000" dirty="0" err="1" smtClean="0"/>
                        <a:t>Egoísto</a:t>
                      </a:r>
                      <a:r>
                        <a:rPr lang="en-US" sz="2000" dirty="0" smtClean="0"/>
                        <a:t>/a-</a:t>
                      </a:r>
                      <a:r>
                        <a:rPr lang="en-US" sz="2000" baseline="0" dirty="0" smtClean="0"/>
                        <a:t> Egotistical</a:t>
                      </a:r>
                    </a:p>
                    <a:p>
                      <a:r>
                        <a:rPr lang="en-US" sz="2000" baseline="0" dirty="0" err="1" smtClean="0"/>
                        <a:t>Generoso</a:t>
                      </a:r>
                      <a:r>
                        <a:rPr lang="en-US" sz="2000" baseline="0" dirty="0" smtClean="0"/>
                        <a:t>/a- Generous</a:t>
                      </a:r>
                    </a:p>
                    <a:p>
                      <a:r>
                        <a:rPr lang="en-US" sz="2000" baseline="0" dirty="0" err="1" smtClean="0"/>
                        <a:t>Fantastico</a:t>
                      </a:r>
                      <a:r>
                        <a:rPr lang="en-US" sz="2000" baseline="0" dirty="0" smtClean="0"/>
                        <a:t>/a- Fantastic</a:t>
                      </a:r>
                    </a:p>
                    <a:p>
                      <a:r>
                        <a:rPr lang="en-US" sz="2000" baseline="0" dirty="0" err="1" smtClean="0"/>
                        <a:t>Interesante</a:t>
                      </a:r>
                      <a:r>
                        <a:rPr lang="en-US" sz="2000" baseline="0" dirty="0" smtClean="0"/>
                        <a:t>- Interesting</a:t>
                      </a:r>
                    </a:p>
                    <a:p>
                      <a:r>
                        <a:rPr lang="en-US" sz="2000" baseline="0" dirty="0" err="1" smtClean="0"/>
                        <a:t>Comico</a:t>
                      </a:r>
                      <a:r>
                        <a:rPr lang="en-US" sz="2000" baseline="0" dirty="0" smtClean="0"/>
                        <a:t>/a- Funny</a:t>
                      </a:r>
                    </a:p>
                    <a:p>
                      <a:r>
                        <a:rPr lang="en-US" sz="2000" dirty="0" smtClean="0"/>
                        <a:t>Ideal- Ideal</a:t>
                      </a:r>
                    </a:p>
                    <a:p>
                      <a:r>
                        <a:rPr lang="en-US" sz="2000" dirty="0" err="1" smtClean="0"/>
                        <a:t>Importante</a:t>
                      </a:r>
                      <a:r>
                        <a:rPr lang="en-US" sz="2000" dirty="0" smtClean="0"/>
                        <a:t>- Important</a:t>
                      </a:r>
                      <a:endParaRPr lang="en-US" sz="2000" dirty="0"/>
                    </a:p>
                  </a:txBody>
                  <a:tcPr/>
                </a:tc>
              </a:tr>
            </a:tbl>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81778"/>
          </a:xfrm>
        </p:spPr>
        <p:txBody>
          <a:bodyPr/>
          <a:lstStyle/>
          <a:p>
            <a:r>
              <a:rPr lang="en-US" dirty="0" smtClean="0"/>
              <a:t>Los </a:t>
            </a:r>
            <a:r>
              <a:rPr lang="en-US" dirty="0" err="1" smtClean="0"/>
              <a:t>Plurales</a:t>
            </a:r>
            <a:r>
              <a:rPr lang="en-US" dirty="0" smtClean="0"/>
              <a:t>!</a:t>
            </a:r>
            <a:br>
              <a:rPr lang="en-US" dirty="0" smtClean="0"/>
            </a:br>
            <a:r>
              <a:rPr lang="en-US" dirty="0" smtClean="0"/>
              <a:t>Make the following nouns plural, make sure the adjectives agree in number and gender!</a:t>
            </a:r>
            <a:r>
              <a:rPr lang="en-US" dirty="0" smtClean="0"/>
              <a:t>!</a:t>
            </a:r>
            <a:br>
              <a:rPr lang="en-US" dirty="0" smtClean="0"/>
            </a:br>
            <a:r>
              <a:rPr lang="en-US" dirty="0" smtClean="0"/>
              <a:t/>
            </a:r>
            <a:br>
              <a:rPr lang="en-US" dirty="0" smtClean="0"/>
            </a:b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38037"/>
          </a:xfrm>
        </p:spPr>
        <p:txBody>
          <a:bodyPr/>
          <a:lstStyle/>
          <a:p>
            <a:r>
              <a:rPr lang="en-US" dirty="0" err="1" smtClean="0"/>
              <a:t>Tengo</a:t>
            </a:r>
            <a:r>
              <a:rPr lang="en-US" dirty="0" smtClean="0"/>
              <a:t> un </a:t>
            </a:r>
            <a:r>
              <a:rPr lang="en-US" dirty="0" err="1" smtClean="0"/>
              <a:t>bolígrafo</a:t>
            </a:r>
            <a:r>
              <a:rPr lang="en-US" dirty="0" smtClean="0"/>
              <a:t>/negro</a:t>
            </a: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25518"/>
          </a:xfrm>
        </p:spPr>
        <p:txBody>
          <a:bodyPr/>
          <a:lstStyle/>
          <a:p>
            <a:r>
              <a:rPr lang="en-US" dirty="0" err="1" smtClean="0"/>
              <a:t>Tengo</a:t>
            </a:r>
            <a:r>
              <a:rPr lang="en-US" dirty="0" smtClean="0"/>
              <a:t> </a:t>
            </a:r>
            <a:r>
              <a:rPr lang="en-US" dirty="0" err="1" smtClean="0"/>
              <a:t>bolígrafos</a:t>
            </a:r>
            <a:r>
              <a:rPr lang="en-US" dirty="0" smtClean="0"/>
              <a:t> </a:t>
            </a:r>
            <a:r>
              <a:rPr lang="en-US" dirty="0" err="1" smtClean="0"/>
              <a:t>negros</a:t>
            </a:r>
            <a:r>
              <a:rPr lang="en-US" dirty="0" smtClean="0"/>
              <a: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normAutofit/>
          </a:bodyPr>
          <a:lstStyle/>
          <a:p>
            <a:r>
              <a:rPr lang="en-US" sz="2222" dirty="0" smtClean="0"/>
              <a:t/>
            </a:r>
            <a:br>
              <a:rPr lang="en-US" sz="2222" dirty="0" smtClean="0"/>
            </a:br>
            <a:r>
              <a:rPr lang="en-US" sz="2222" dirty="0" smtClean="0"/>
              <a:t/>
            </a:r>
            <a:br>
              <a:rPr lang="en-US" sz="2222" dirty="0" smtClean="0"/>
            </a:br>
            <a:r>
              <a:rPr lang="en-US" sz="2222" dirty="0" smtClean="0"/>
              <a:t/>
            </a:r>
            <a:br>
              <a:rPr lang="en-US" sz="2222" dirty="0" smtClean="0"/>
            </a:br>
            <a:r>
              <a:rPr lang="en-US" sz="2222" dirty="0" smtClean="0"/>
              <a:t/>
            </a:r>
            <a:br>
              <a:rPr lang="en-US" sz="2222" dirty="0" smtClean="0"/>
            </a:br>
            <a:r>
              <a:rPr lang="en-US" sz="2222" dirty="0" smtClean="0"/>
              <a:t/>
            </a:r>
            <a:br>
              <a:rPr lang="en-US" sz="2222" dirty="0" smtClean="0"/>
            </a:br>
            <a:r>
              <a:rPr lang="en-US" sz="2222" dirty="0" smtClean="0"/>
              <a:t/>
            </a:r>
            <a:br>
              <a:rPr lang="en-US" sz="2222" dirty="0" smtClean="0"/>
            </a:br>
            <a:r>
              <a:rPr lang="en-US" dirty="0" smtClean="0"/>
              <a:t/>
            </a:r>
            <a:br>
              <a:rPr lang="en-US" dirty="0" smtClean="0"/>
            </a:br>
            <a:r>
              <a:rPr lang="en-US" dirty="0" smtClean="0"/>
              <a:t/>
            </a:r>
            <a:br>
              <a:rPr lang="en-US" dirty="0" smtClean="0"/>
            </a:br>
            <a:endParaRPr lang="en-US" dirty="0"/>
          </a:p>
        </p:txBody>
      </p:sp>
      <p:graphicFrame>
        <p:nvGraphicFramePr>
          <p:cNvPr id="3" name="Table 2"/>
          <p:cNvGraphicFramePr>
            <a:graphicFrameLocks noGrp="1"/>
          </p:cNvGraphicFramePr>
          <p:nvPr/>
        </p:nvGraphicFramePr>
        <p:xfrm>
          <a:off x="96465" y="274638"/>
          <a:ext cx="8794318" cy="5899528"/>
        </p:xfrm>
        <a:graphic>
          <a:graphicData uri="http://schemas.openxmlformats.org/drawingml/2006/table">
            <a:tbl>
              <a:tblPr firstRow="1" bandRow="1">
                <a:tableStyleId>{5C22544A-7EE6-4342-B048-85BDC9FD1C3A}</a:tableStyleId>
              </a:tblPr>
              <a:tblGrid>
                <a:gridCol w="4067572"/>
                <a:gridCol w="4726746"/>
              </a:tblGrid>
              <a:tr h="5899528">
                <a:tc>
                  <a:txBody>
                    <a:bodyPr/>
                    <a:lstStyle/>
                    <a:p>
                      <a:pPr algn="l"/>
                      <a:r>
                        <a:rPr lang="en-US" sz="1800" dirty="0" err="1" smtClean="0"/>
                        <a:t>Comó</a:t>
                      </a:r>
                      <a:r>
                        <a:rPr lang="en-US" sz="1800" dirty="0" smtClean="0"/>
                        <a:t> </a:t>
                      </a:r>
                      <a:r>
                        <a:rPr lang="en-US" sz="1800" dirty="0" err="1" smtClean="0"/>
                        <a:t>te</a:t>
                      </a:r>
                      <a:r>
                        <a:rPr lang="en-US" sz="1800" dirty="0" smtClean="0"/>
                        <a:t> llamas?</a:t>
                      </a:r>
                      <a:br>
                        <a:rPr lang="en-US" sz="1800" dirty="0" smtClean="0"/>
                      </a:br>
                      <a:r>
                        <a:rPr lang="en-US" sz="1800" i="1" dirty="0" smtClean="0"/>
                        <a:t>What is your name (informal)?</a:t>
                      </a:r>
                      <a:r>
                        <a:rPr lang="en-US" sz="1800" dirty="0" smtClean="0"/>
                        <a:t/>
                      </a:r>
                      <a:br>
                        <a:rPr lang="en-US" sz="1800" dirty="0" smtClean="0"/>
                      </a:br>
                      <a:r>
                        <a:rPr lang="en-US" sz="1800" dirty="0" err="1" smtClean="0"/>
                        <a:t>Comó</a:t>
                      </a:r>
                      <a:r>
                        <a:rPr lang="en-US" sz="1800" dirty="0" smtClean="0"/>
                        <a:t> se llama?</a:t>
                      </a:r>
                      <a:br>
                        <a:rPr lang="en-US" sz="1800" dirty="0" smtClean="0"/>
                      </a:br>
                      <a:r>
                        <a:rPr lang="en-US" sz="1800" i="1" dirty="0" smtClean="0"/>
                        <a:t>What is your/his/her name?</a:t>
                      </a:r>
                      <a:r>
                        <a:rPr lang="en-US" sz="1800" dirty="0" smtClean="0"/>
                        <a:t/>
                      </a:r>
                      <a:br>
                        <a:rPr lang="en-US" sz="1800" dirty="0" smtClean="0"/>
                      </a:br>
                      <a:r>
                        <a:rPr lang="en-US" sz="1800" dirty="0" err="1" smtClean="0"/>
                        <a:t>Comó</a:t>
                      </a:r>
                      <a:r>
                        <a:rPr lang="en-US" sz="1800" dirty="0" smtClean="0"/>
                        <a:t> </a:t>
                      </a:r>
                      <a:r>
                        <a:rPr lang="en-US" sz="1800" dirty="0" err="1" smtClean="0"/>
                        <a:t>estás</a:t>
                      </a:r>
                      <a:r>
                        <a:rPr lang="en-US" sz="1800" dirty="0" smtClean="0"/>
                        <a:t> </a:t>
                      </a:r>
                      <a:r>
                        <a:rPr lang="en-US" sz="1800" dirty="0" err="1" smtClean="0"/>
                        <a:t>tú</a:t>
                      </a:r>
                      <a:r>
                        <a:rPr lang="en-US" sz="1800" dirty="0" smtClean="0"/>
                        <a:t>? </a:t>
                      </a:r>
                      <a:br>
                        <a:rPr lang="en-US" sz="1800" dirty="0" smtClean="0"/>
                      </a:br>
                      <a:r>
                        <a:rPr lang="en-US" sz="1800" i="1" dirty="0" smtClean="0"/>
                        <a:t>How are you? (informal)</a:t>
                      </a:r>
                      <a:r>
                        <a:rPr lang="en-US" sz="1800" dirty="0" smtClean="0"/>
                        <a:t/>
                      </a:r>
                      <a:br>
                        <a:rPr lang="en-US" sz="1800" dirty="0" smtClean="0"/>
                      </a:br>
                      <a:r>
                        <a:rPr lang="en-US" sz="1800" dirty="0" err="1" smtClean="0"/>
                        <a:t>Comó</a:t>
                      </a:r>
                      <a:r>
                        <a:rPr lang="en-US" sz="1800" dirty="0" smtClean="0"/>
                        <a:t> </a:t>
                      </a:r>
                      <a:r>
                        <a:rPr lang="en-US" sz="1800" dirty="0" err="1" smtClean="0"/>
                        <a:t>está</a:t>
                      </a:r>
                      <a:r>
                        <a:rPr lang="en-US" sz="1800" dirty="0" smtClean="0"/>
                        <a:t> </a:t>
                      </a:r>
                      <a:r>
                        <a:rPr lang="en-US" sz="1800" dirty="0" err="1" smtClean="0"/>
                        <a:t>usted</a:t>
                      </a:r>
                      <a:r>
                        <a:rPr lang="en-US" sz="1800" dirty="0" smtClean="0"/>
                        <a:t>?</a:t>
                      </a:r>
                      <a:br>
                        <a:rPr lang="en-US" sz="1800" dirty="0" smtClean="0"/>
                      </a:br>
                      <a:r>
                        <a:rPr lang="en-US" sz="1800" i="1" dirty="0" smtClean="0"/>
                        <a:t>How are you? (formal)</a:t>
                      </a:r>
                      <a:r>
                        <a:rPr lang="en-US" sz="1800" dirty="0" smtClean="0"/>
                        <a:t/>
                      </a:r>
                      <a:br>
                        <a:rPr lang="en-US" sz="1800" dirty="0" smtClean="0"/>
                      </a:br>
                      <a:r>
                        <a:rPr lang="en-US" sz="1800" dirty="0" err="1" smtClean="0"/>
                        <a:t>Cuál</a:t>
                      </a:r>
                      <a:r>
                        <a:rPr lang="en-US" sz="1800" dirty="0" smtClean="0"/>
                        <a:t> </a:t>
                      </a:r>
                      <a:r>
                        <a:rPr lang="en-US" sz="1800" dirty="0" err="1" smtClean="0"/>
                        <a:t>es</a:t>
                      </a:r>
                      <a:r>
                        <a:rPr lang="en-US" sz="1800" dirty="0" smtClean="0"/>
                        <a:t> </a:t>
                      </a:r>
                      <a:r>
                        <a:rPr lang="en-US" sz="1800" dirty="0" err="1" smtClean="0"/>
                        <a:t>tu</a:t>
                      </a:r>
                      <a:r>
                        <a:rPr lang="en-US" sz="1800" dirty="0" smtClean="0"/>
                        <a:t> </a:t>
                      </a:r>
                      <a:r>
                        <a:rPr lang="en-US" sz="1800" dirty="0" err="1" smtClean="0"/>
                        <a:t>numéro</a:t>
                      </a:r>
                      <a:r>
                        <a:rPr lang="en-US" sz="1800" dirty="0" smtClean="0"/>
                        <a:t> de </a:t>
                      </a:r>
                      <a:r>
                        <a:rPr lang="en-US" sz="1800" dirty="0" err="1" smtClean="0"/>
                        <a:t>teléfono</a:t>
                      </a:r>
                      <a:r>
                        <a:rPr lang="en-US" sz="1800" dirty="0" smtClean="0"/>
                        <a:t>?</a:t>
                      </a:r>
                      <a:br>
                        <a:rPr lang="en-US" sz="1800" dirty="0" smtClean="0"/>
                      </a:br>
                      <a:r>
                        <a:rPr lang="en-US" sz="1800" i="1" dirty="0" smtClean="0"/>
                        <a:t>What is your phone number?</a:t>
                      </a:r>
                    </a:p>
                    <a:p>
                      <a:pPr algn="l"/>
                      <a:r>
                        <a:rPr lang="en-US" sz="1800" i="1" dirty="0" err="1" smtClean="0"/>
                        <a:t>Cuantós</a:t>
                      </a:r>
                      <a:r>
                        <a:rPr lang="en-US" sz="1800" i="1" dirty="0" smtClean="0"/>
                        <a:t> </a:t>
                      </a:r>
                      <a:r>
                        <a:rPr lang="en-US" sz="1800" dirty="0" err="1" smtClean="0"/>
                        <a:t>años</a:t>
                      </a:r>
                      <a:r>
                        <a:rPr lang="en-US" sz="1800" dirty="0" smtClean="0"/>
                        <a:t> </a:t>
                      </a:r>
                      <a:r>
                        <a:rPr lang="en-US" sz="1800" dirty="0" err="1" smtClean="0"/>
                        <a:t>tienes</a:t>
                      </a:r>
                      <a:r>
                        <a:rPr lang="en-US" sz="1800" dirty="0" smtClean="0"/>
                        <a:t>?</a:t>
                      </a:r>
                    </a:p>
                    <a:p>
                      <a:pPr algn="l"/>
                      <a:r>
                        <a:rPr lang="en-US" sz="1800" i="1" dirty="0" smtClean="0"/>
                        <a:t>How</a:t>
                      </a:r>
                      <a:r>
                        <a:rPr lang="en-US" sz="1800" i="1" baseline="0" dirty="0" smtClean="0"/>
                        <a:t> old are you?</a:t>
                      </a:r>
                      <a:r>
                        <a:rPr lang="en-US" sz="1800" dirty="0" smtClean="0"/>
                        <a:t/>
                      </a:r>
                      <a:br>
                        <a:rPr lang="en-US" sz="1800" dirty="0" smtClean="0"/>
                      </a:br>
                      <a:endParaRPr lang="en-US" dirty="0"/>
                    </a:p>
                  </a:txBody>
                  <a:tcPr/>
                </a:tc>
                <a:tc>
                  <a:txBody>
                    <a:bodyPr/>
                    <a:lstStyle/>
                    <a:p>
                      <a:r>
                        <a:rPr lang="en-US" sz="1800" dirty="0" smtClean="0"/>
                        <a:t>De </a:t>
                      </a:r>
                      <a:r>
                        <a:rPr lang="en-US" sz="1800" dirty="0" err="1" smtClean="0"/>
                        <a:t>dondé</a:t>
                      </a:r>
                      <a:r>
                        <a:rPr lang="en-US" sz="1800" dirty="0" smtClean="0"/>
                        <a:t> </a:t>
                      </a:r>
                      <a:r>
                        <a:rPr lang="en-US" sz="1800" dirty="0" err="1" smtClean="0"/>
                        <a:t>eres</a:t>
                      </a:r>
                      <a:r>
                        <a:rPr lang="en-US" sz="1800" dirty="0" smtClean="0"/>
                        <a:t> </a:t>
                      </a:r>
                      <a:r>
                        <a:rPr lang="en-US" sz="1800" dirty="0" err="1" smtClean="0"/>
                        <a:t>tú</a:t>
                      </a:r>
                      <a:r>
                        <a:rPr lang="en-US" sz="1800" dirty="0" smtClean="0"/>
                        <a:t>?</a:t>
                      </a:r>
                      <a:br>
                        <a:rPr lang="en-US" sz="1800" dirty="0" smtClean="0"/>
                      </a:br>
                      <a:r>
                        <a:rPr lang="en-US" sz="1800" i="1" dirty="0" smtClean="0"/>
                        <a:t>Where are you from (informal)?</a:t>
                      </a:r>
                      <a:r>
                        <a:rPr lang="en-US" sz="1800" dirty="0" smtClean="0"/>
                        <a:t/>
                      </a:r>
                      <a:br>
                        <a:rPr lang="en-US" sz="1800" dirty="0" smtClean="0"/>
                      </a:br>
                      <a:r>
                        <a:rPr lang="en-US" sz="1800" dirty="0" smtClean="0"/>
                        <a:t>De </a:t>
                      </a:r>
                      <a:r>
                        <a:rPr lang="en-US" sz="1800" dirty="0" err="1" smtClean="0"/>
                        <a:t>dondé</a:t>
                      </a:r>
                      <a:r>
                        <a:rPr lang="en-US" sz="1800" dirty="0" smtClean="0"/>
                        <a:t> </a:t>
                      </a:r>
                      <a:r>
                        <a:rPr lang="en-US" sz="1800" dirty="0" err="1" smtClean="0"/>
                        <a:t>es</a:t>
                      </a:r>
                      <a:r>
                        <a:rPr lang="en-US" sz="1800" dirty="0" smtClean="0"/>
                        <a:t> </a:t>
                      </a:r>
                      <a:r>
                        <a:rPr lang="en-US" sz="1800" dirty="0" err="1" smtClean="0"/>
                        <a:t>usted</a:t>
                      </a:r>
                      <a:r>
                        <a:rPr lang="en-US" sz="1800" dirty="0" smtClean="0"/>
                        <a:t>?</a:t>
                      </a:r>
                      <a:br>
                        <a:rPr lang="en-US" sz="1800" dirty="0" smtClean="0"/>
                      </a:br>
                      <a:r>
                        <a:rPr lang="en-US" sz="1800" i="1" dirty="0" smtClean="0"/>
                        <a:t>Where are you from/Where is he/she from?</a:t>
                      </a:r>
                      <a:r>
                        <a:rPr lang="en-US" sz="1800" dirty="0" smtClean="0"/>
                        <a:t/>
                      </a:r>
                      <a:br>
                        <a:rPr lang="en-US" sz="1800" dirty="0" smtClean="0"/>
                      </a:br>
                      <a:r>
                        <a:rPr lang="en-US" sz="1800" dirty="0" err="1" smtClean="0"/>
                        <a:t>Cuantos</a:t>
                      </a:r>
                      <a:r>
                        <a:rPr lang="en-US" sz="1800" dirty="0" smtClean="0"/>
                        <a:t> </a:t>
                      </a:r>
                      <a:r>
                        <a:rPr lang="en-US" sz="1800" dirty="0" err="1" smtClean="0"/>
                        <a:t>años</a:t>
                      </a:r>
                      <a:r>
                        <a:rPr lang="en-US" sz="1800" dirty="0" smtClean="0"/>
                        <a:t> </a:t>
                      </a:r>
                      <a:r>
                        <a:rPr lang="en-US" sz="1800" dirty="0" err="1" smtClean="0"/>
                        <a:t>tienes</a:t>
                      </a:r>
                      <a:r>
                        <a:rPr lang="en-US" sz="1800" dirty="0" smtClean="0"/>
                        <a:t>?</a:t>
                      </a:r>
                      <a:br>
                        <a:rPr lang="en-US" sz="1800" dirty="0" smtClean="0"/>
                      </a:br>
                      <a:r>
                        <a:rPr lang="en-US" sz="1800" i="1" dirty="0" smtClean="0"/>
                        <a:t>How old are you?</a:t>
                      </a:r>
                      <a:r>
                        <a:rPr lang="en-US" sz="1800" dirty="0" smtClean="0"/>
                        <a:t/>
                      </a:r>
                      <a:br>
                        <a:rPr lang="en-US" sz="1800" dirty="0" smtClean="0"/>
                      </a:br>
                      <a:r>
                        <a:rPr lang="en-US" sz="1800" dirty="0" err="1" smtClean="0"/>
                        <a:t>Qué</a:t>
                      </a:r>
                      <a:r>
                        <a:rPr lang="en-US" sz="1800" dirty="0" smtClean="0"/>
                        <a:t> </a:t>
                      </a:r>
                      <a:r>
                        <a:rPr lang="en-US" sz="1800" dirty="0" err="1" smtClean="0"/>
                        <a:t>día</a:t>
                      </a:r>
                      <a:r>
                        <a:rPr lang="en-US" sz="1800" dirty="0" smtClean="0"/>
                        <a:t> </a:t>
                      </a:r>
                      <a:r>
                        <a:rPr lang="en-US" sz="1800" dirty="0" err="1" smtClean="0"/>
                        <a:t>es</a:t>
                      </a:r>
                      <a:r>
                        <a:rPr lang="en-US" sz="1800" dirty="0" smtClean="0"/>
                        <a:t> </a:t>
                      </a:r>
                      <a:r>
                        <a:rPr lang="en-US" sz="1800" dirty="0" err="1" smtClean="0"/>
                        <a:t>hoy</a:t>
                      </a:r>
                      <a:r>
                        <a:rPr lang="en-US" sz="1800" dirty="0" smtClean="0"/>
                        <a:t>?</a:t>
                      </a:r>
                      <a:br>
                        <a:rPr lang="en-US" sz="1800" dirty="0" smtClean="0"/>
                      </a:br>
                      <a:r>
                        <a:rPr lang="en-US" sz="1800" i="1" dirty="0" smtClean="0"/>
                        <a:t>What day is it?</a:t>
                      </a:r>
                      <a:r>
                        <a:rPr lang="en-US" sz="1800" dirty="0" smtClean="0"/>
                        <a:t/>
                      </a:r>
                      <a:br>
                        <a:rPr lang="en-US" sz="1800" dirty="0" smtClean="0"/>
                      </a:br>
                      <a:r>
                        <a:rPr lang="en-US" sz="1800" dirty="0" err="1" smtClean="0"/>
                        <a:t>Cuandó</a:t>
                      </a:r>
                      <a:r>
                        <a:rPr lang="en-US" sz="1800" dirty="0" smtClean="0"/>
                        <a:t> </a:t>
                      </a:r>
                      <a:r>
                        <a:rPr lang="en-US" sz="1800" dirty="0" err="1" smtClean="0"/>
                        <a:t>es</a:t>
                      </a:r>
                      <a:r>
                        <a:rPr lang="en-US" sz="1800" dirty="0" smtClean="0"/>
                        <a:t> </a:t>
                      </a:r>
                      <a:r>
                        <a:rPr lang="en-US" sz="1800" dirty="0" err="1" smtClean="0"/>
                        <a:t>tu</a:t>
                      </a:r>
                      <a:r>
                        <a:rPr lang="en-US" sz="1800" dirty="0" smtClean="0"/>
                        <a:t> </a:t>
                      </a:r>
                      <a:r>
                        <a:rPr lang="en-US" sz="1800" dirty="0" err="1" smtClean="0"/>
                        <a:t>cumpleaños</a:t>
                      </a:r>
                      <a:r>
                        <a:rPr lang="en-US" sz="1800" dirty="0" smtClean="0"/>
                        <a:t>?</a:t>
                      </a:r>
                      <a:br>
                        <a:rPr lang="en-US" sz="1800" dirty="0" smtClean="0"/>
                      </a:br>
                      <a:r>
                        <a:rPr lang="en-US" sz="1800" i="1" dirty="0" smtClean="0"/>
                        <a:t>When is your birthday?</a:t>
                      </a:r>
                      <a:r>
                        <a:rPr lang="en-US" sz="1800" dirty="0" smtClean="0"/>
                        <a:t/>
                      </a:r>
                      <a:br>
                        <a:rPr lang="en-US" sz="1800" dirty="0" smtClean="0"/>
                      </a:br>
                      <a:r>
                        <a:rPr lang="en-US" sz="1800" dirty="0" err="1" smtClean="0"/>
                        <a:t>Qué</a:t>
                      </a:r>
                      <a:r>
                        <a:rPr lang="en-US" sz="1800" dirty="0" smtClean="0"/>
                        <a:t> </a:t>
                      </a:r>
                      <a:r>
                        <a:rPr lang="en-US" sz="1800" dirty="0" err="1" smtClean="0"/>
                        <a:t>es</a:t>
                      </a:r>
                      <a:r>
                        <a:rPr lang="en-US" sz="1800" dirty="0" smtClean="0"/>
                        <a:t> </a:t>
                      </a:r>
                      <a:r>
                        <a:rPr lang="en-US" sz="1800" dirty="0" err="1" smtClean="0"/>
                        <a:t>tu</a:t>
                      </a:r>
                      <a:r>
                        <a:rPr lang="en-US" sz="1800" dirty="0" smtClean="0"/>
                        <a:t> </a:t>
                      </a:r>
                      <a:r>
                        <a:rPr lang="en-US" sz="1800" dirty="0" err="1" smtClean="0"/>
                        <a:t>pelicula</a:t>
                      </a:r>
                      <a:r>
                        <a:rPr lang="en-US" sz="1800" dirty="0" smtClean="0"/>
                        <a:t> </a:t>
                      </a:r>
                      <a:r>
                        <a:rPr lang="en-US" sz="1800" dirty="0" err="1" smtClean="0"/>
                        <a:t>favorita</a:t>
                      </a:r>
                      <a:r>
                        <a:rPr lang="en-US" sz="1800" dirty="0" smtClean="0"/>
                        <a:t>?</a:t>
                      </a:r>
                      <a:br>
                        <a:rPr lang="en-US" sz="1800" dirty="0" smtClean="0"/>
                      </a:br>
                      <a:r>
                        <a:rPr lang="en-US" sz="1800" i="1" dirty="0" smtClean="0"/>
                        <a:t>What is your favorite movie?</a:t>
                      </a:r>
                      <a:r>
                        <a:rPr lang="en-US" sz="1800" dirty="0" smtClean="0"/>
                        <a:t/>
                      </a:r>
                      <a:br>
                        <a:rPr lang="en-US" sz="1800" dirty="0" smtClean="0"/>
                      </a:br>
                      <a:r>
                        <a:rPr lang="en-US" sz="1800" dirty="0" err="1" smtClean="0"/>
                        <a:t>Comó</a:t>
                      </a:r>
                      <a:r>
                        <a:rPr lang="en-US" sz="1800" dirty="0" smtClean="0"/>
                        <a:t> </a:t>
                      </a:r>
                      <a:r>
                        <a:rPr lang="en-US" sz="1800" dirty="0" err="1" smtClean="0"/>
                        <a:t>es</a:t>
                      </a:r>
                      <a:r>
                        <a:rPr lang="en-US" sz="1800" dirty="0" smtClean="0"/>
                        <a:t> </a:t>
                      </a:r>
                      <a:r>
                        <a:rPr lang="en-US" sz="1800" dirty="0" err="1" smtClean="0"/>
                        <a:t>esta</a:t>
                      </a:r>
                      <a:r>
                        <a:rPr lang="en-US" sz="1800" dirty="0" smtClean="0"/>
                        <a:t> persona?</a:t>
                      </a:r>
                      <a:br>
                        <a:rPr lang="en-US" sz="1800" dirty="0" smtClean="0"/>
                      </a:br>
                      <a:r>
                        <a:rPr lang="en-US" sz="1800" i="1" dirty="0" smtClean="0"/>
                        <a:t>What is this person like?</a:t>
                      </a:r>
                      <a:r>
                        <a:rPr lang="en-US" sz="1800" dirty="0" smtClean="0"/>
                        <a:t/>
                      </a:r>
                      <a:br>
                        <a:rPr lang="en-US" sz="1800" dirty="0" smtClean="0"/>
                      </a:br>
                      <a:endParaRPr lang="en-US" dirty="0"/>
                    </a:p>
                  </a:txBody>
                  <a:tcPr/>
                </a:tc>
              </a:tr>
            </a:tbl>
          </a:graphicData>
        </a:graphic>
      </p:graphicFrame>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04330"/>
          </a:xfrm>
        </p:spPr>
        <p:txBody>
          <a:bodyPr/>
          <a:lstStyle/>
          <a:p>
            <a:r>
              <a:rPr lang="en-US" dirty="0" err="1" smtClean="0"/>
              <a:t>Tengo</a:t>
            </a:r>
            <a:r>
              <a:rPr lang="en-US" dirty="0" smtClean="0"/>
              <a:t> </a:t>
            </a:r>
            <a:r>
              <a:rPr lang="en-US" dirty="0" err="1" smtClean="0"/>
              <a:t>una</a:t>
            </a:r>
            <a:r>
              <a:rPr lang="en-US" dirty="0" smtClean="0"/>
              <a:t> </a:t>
            </a:r>
            <a:r>
              <a:rPr lang="en-US" dirty="0" err="1" smtClean="0"/>
              <a:t>regla</a:t>
            </a:r>
            <a:r>
              <a:rPr lang="en-US" dirty="0" smtClean="0"/>
              <a:t>/ </a:t>
            </a:r>
            <a:r>
              <a:rPr lang="en-US" dirty="0" err="1" smtClean="0"/>
              <a:t>rojo</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66288"/>
          </a:xfrm>
        </p:spPr>
        <p:txBody>
          <a:bodyPr/>
          <a:lstStyle/>
          <a:p>
            <a:r>
              <a:rPr lang="en-US" dirty="0" err="1" smtClean="0"/>
              <a:t>Tengo</a:t>
            </a:r>
            <a:r>
              <a:rPr lang="en-US" dirty="0" smtClean="0"/>
              <a:t> </a:t>
            </a:r>
            <a:r>
              <a:rPr lang="en-US" dirty="0" err="1" smtClean="0"/>
              <a:t>reglas</a:t>
            </a:r>
            <a:r>
              <a:rPr lang="en-US" dirty="0" smtClean="0"/>
              <a:t> </a:t>
            </a:r>
            <a:r>
              <a:rPr lang="en-US" dirty="0" err="1" smtClean="0"/>
              <a:t>rojas</a:t>
            </a:r>
            <a:r>
              <a:rPr lang="en-US" dirty="0" smtClean="0"/>
              <a:t> </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8246"/>
          </a:xfrm>
        </p:spPr>
        <p:txBody>
          <a:bodyPr/>
          <a:lstStyle/>
          <a:p>
            <a:r>
              <a:rPr lang="en-US" dirty="0" err="1" smtClean="0"/>
              <a:t>Tengo</a:t>
            </a:r>
            <a:r>
              <a:rPr lang="en-US" dirty="0" smtClean="0"/>
              <a:t> </a:t>
            </a:r>
            <a:r>
              <a:rPr lang="en-US" dirty="0" err="1" smtClean="0"/>
              <a:t>una</a:t>
            </a:r>
            <a:r>
              <a:rPr lang="en-US" dirty="0" smtClean="0"/>
              <a:t> </a:t>
            </a:r>
            <a:r>
              <a:rPr lang="en-US" dirty="0" err="1" smtClean="0"/>
              <a:t>revista/gris</a:t>
            </a: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05694"/>
          </a:xfrm>
        </p:spPr>
        <p:txBody>
          <a:bodyPr/>
          <a:lstStyle/>
          <a:p>
            <a:r>
              <a:rPr lang="en-US" dirty="0" err="1" smtClean="0"/>
              <a:t>Tengo</a:t>
            </a:r>
            <a:r>
              <a:rPr lang="en-US" dirty="0" smtClean="0"/>
              <a:t> </a:t>
            </a:r>
            <a:r>
              <a:rPr lang="en-US" dirty="0" err="1" smtClean="0"/>
              <a:t>revistas</a:t>
            </a:r>
            <a:r>
              <a:rPr lang="en-US" dirty="0" smtClean="0"/>
              <a:t> </a:t>
            </a:r>
            <a:r>
              <a:rPr lang="en-US" dirty="0" err="1" smtClean="0"/>
              <a:t>grises</a:t>
            </a:r>
            <a:r>
              <a:rPr lang="en-US" dirty="0" smtClean="0"/>
              <a:t> </a:t>
            </a: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8246"/>
          </a:xfrm>
        </p:spPr>
        <p:txBody>
          <a:bodyPr/>
          <a:lstStyle/>
          <a:p>
            <a:r>
              <a:rPr lang="en-US" dirty="0" err="1" smtClean="0"/>
              <a:t>Tengo</a:t>
            </a:r>
            <a:r>
              <a:rPr lang="en-US" dirty="0" smtClean="0"/>
              <a:t> un </a:t>
            </a:r>
            <a:r>
              <a:rPr lang="en-US" dirty="0" err="1" smtClean="0"/>
              <a:t>mapa/blanco</a:t>
            </a:r>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580413"/>
          </a:xfrm>
        </p:spPr>
        <p:txBody>
          <a:bodyPr/>
          <a:lstStyle/>
          <a:p>
            <a:r>
              <a:rPr lang="en-US" dirty="0" err="1" smtClean="0"/>
              <a:t>Tengo</a:t>
            </a:r>
            <a:r>
              <a:rPr lang="en-US" dirty="0" smtClean="0"/>
              <a:t> </a:t>
            </a:r>
            <a:r>
              <a:rPr lang="en-US" dirty="0" err="1" smtClean="0"/>
              <a:t>mapas</a:t>
            </a:r>
            <a:r>
              <a:rPr lang="en-US" dirty="0" smtClean="0"/>
              <a:t> </a:t>
            </a:r>
            <a:r>
              <a:rPr lang="en-US" dirty="0" err="1" smtClean="0"/>
              <a:t>azules</a:t>
            </a:r>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0204"/>
          </a:xfrm>
        </p:spPr>
        <p:txBody>
          <a:bodyPr/>
          <a:lstStyle/>
          <a:p>
            <a:r>
              <a:rPr lang="en-US" dirty="0" smtClean="0"/>
              <a:t>Interested in extra credit?</a:t>
            </a:r>
            <a:br>
              <a:rPr lang="en-US" dirty="0" smtClean="0"/>
            </a:br>
            <a:r>
              <a:rPr lang="en-US" dirty="0" smtClean="0"/>
              <a:t>You can get up to 10 points</a:t>
            </a:r>
            <a:br>
              <a:rPr lang="en-US" dirty="0" smtClean="0"/>
            </a:br>
            <a:r>
              <a:rPr lang="en-US" dirty="0" smtClean="0"/>
              <a:t>Know the following conjugations and what they mean.</a:t>
            </a:r>
            <a:br>
              <a:rPr lang="en-US" dirty="0" smtClean="0"/>
            </a:br>
            <a:r>
              <a:rPr lang="en-US" dirty="0" smtClean="0"/>
              <a:t>Ex:</a:t>
            </a:r>
            <a:br>
              <a:rPr lang="en-US" dirty="0" smtClean="0"/>
            </a:br>
            <a:r>
              <a:rPr lang="en-US" dirty="0" smtClean="0"/>
              <a:t>SER-to be</a:t>
            </a:r>
            <a:br>
              <a:rPr lang="en-US" dirty="0" smtClean="0"/>
            </a:br>
            <a:r>
              <a:rPr lang="en-US" dirty="0" err="1" smtClean="0"/>
              <a:t>Yo</a:t>
            </a:r>
            <a:r>
              <a:rPr lang="en-US" dirty="0" smtClean="0"/>
              <a:t>_____- ______</a:t>
            </a:r>
            <a:br>
              <a:rPr lang="en-US" dirty="0" smtClean="0"/>
            </a:br>
            <a:r>
              <a:rPr lang="en-US" dirty="0" err="1" smtClean="0"/>
              <a:t>Yo</a:t>
            </a:r>
            <a:r>
              <a:rPr lang="en-US" dirty="0" smtClean="0"/>
              <a:t> soy- I am </a:t>
            </a:r>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74715"/>
          </a:xfrm>
        </p:spPr>
        <p:txBody>
          <a:bodyPr/>
          <a:lstStyle/>
          <a:p>
            <a:r>
              <a:rPr lang="en-US" dirty="0" err="1" smtClean="0"/>
              <a:t>Tener</a:t>
            </a:r>
            <a:r>
              <a:rPr lang="en-US" dirty="0" smtClean="0"/>
              <a:t>- to have</a:t>
            </a:r>
            <a:br>
              <a:rPr lang="en-US" dirty="0" smtClean="0"/>
            </a:br>
            <a:r>
              <a:rPr lang="en-US" dirty="0" err="1" smtClean="0"/>
              <a:t>Yo</a:t>
            </a:r>
            <a:r>
              <a:rPr lang="en-US" dirty="0" smtClean="0"/>
              <a:t> </a:t>
            </a:r>
            <a:r>
              <a:rPr lang="en-US" dirty="0" err="1" smtClean="0"/>
              <a:t>Tengo</a:t>
            </a:r>
            <a:r>
              <a:rPr lang="en-US" dirty="0" smtClean="0"/>
              <a:t>		</a:t>
            </a:r>
            <a:r>
              <a:rPr lang="en-US" dirty="0" err="1" smtClean="0"/>
              <a:t>Nosotros</a:t>
            </a:r>
            <a:r>
              <a:rPr lang="en-US" dirty="0" smtClean="0"/>
              <a:t> </a:t>
            </a:r>
            <a:r>
              <a:rPr lang="en-US" dirty="0" err="1" smtClean="0"/>
              <a:t>tenemos</a:t>
            </a:r>
            <a:r>
              <a:rPr lang="en-US" dirty="0" smtClean="0"/>
              <a:t/>
            </a:r>
            <a:br>
              <a:rPr lang="en-US" dirty="0" smtClean="0"/>
            </a:br>
            <a:r>
              <a:rPr lang="en-US" dirty="0" err="1" smtClean="0"/>
              <a:t>Tú</a:t>
            </a:r>
            <a:r>
              <a:rPr lang="en-US" dirty="0" smtClean="0"/>
              <a:t> </a:t>
            </a:r>
            <a:r>
              <a:rPr lang="en-US" dirty="0" err="1" smtClean="0"/>
              <a:t>Tienes</a:t>
            </a:r>
            <a:r>
              <a:rPr lang="en-US" dirty="0" smtClean="0"/>
              <a:t>		</a:t>
            </a:r>
            <a:r>
              <a:rPr lang="en-US" dirty="0" err="1" smtClean="0"/>
              <a:t>Vosotros</a:t>
            </a:r>
            <a:r>
              <a:rPr lang="en-US" dirty="0" smtClean="0"/>
              <a:t> </a:t>
            </a:r>
            <a:r>
              <a:rPr lang="en-US" dirty="0" err="1" smtClean="0"/>
              <a:t>Tenéis</a:t>
            </a:r>
            <a:r>
              <a:rPr lang="en-US" dirty="0" smtClean="0"/>
              <a:t/>
            </a:r>
            <a:br>
              <a:rPr lang="en-US" dirty="0" smtClean="0"/>
            </a:br>
            <a:r>
              <a:rPr lang="en-US" dirty="0" err="1" smtClean="0"/>
              <a:t>Él</a:t>
            </a:r>
            <a:r>
              <a:rPr lang="en-US" dirty="0" smtClean="0"/>
              <a:t> </a:t>
            </a:r>
            <a:r>
              <a:rPr lang="en-US" dirty="0" err="1" smtClean="0"/>
              <a:t>Tiene</a:t>
            </a:r>
            <a:r>
              <a:rPr lang="en-US" dirty="0" smtClean="0"/>
              <a:t> </a:t>
            </a:r>
            <a:br>
              <a:rPr lang="en-US" dirty="0" smtClean="0"/>
            </a:br>
            <a:r>
              <a:rPr lang="en-US" dirty="0" err="1" smtClean="0"/>
              <a:t>Ellos</a:t>
            </a:r>
            <a:r>
              <a:rPr lang="en-US" dirty="0" smtClean="0"/>
              <a:t> </a:t>
            </a:r>
            <a:r>
              <a:rPr lang="en-US" dirty="0" err="1" smtClean="0"/>
              <a:t>Tienen</a:t>
            </a:r>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153527"/>
          </a:xfrm>
        </p:spPr>
        <p:txBody>
          <a:bodyPr/>
          <a:lstStyle/>
          <a:p>
            <a:r>
              <a:rPr lang="en-US" dirty="0" smtClean="0"/>
              <a:t/>
            </a:r>
            <a:br>
              <a:rPr lang="en-US" dirty="0" smtClean="0"/>
            </a:br>
            <a:r>
              <a:rPr lang="en-US" dirty="0" err="1" smtClean="0"/>
              <a:t>Estar</a:t>
            </a:r>
            <a:r>
              <a:rPr lang="en-US" dirty="0" smtClean="0"/>
              <a:t>- to be </a:t>
            </a:r>
            <a:br>
              <a:rPr lang="en-US" dirty="0" smtClean="0"/>
            </a:br>
            <a:r>
              <a:rPr lang="en-US" dirty="0" err="1" smtClean="0"/>
              <a:t>Yo</a:t>
            </a:r>
            <a:r>
              <a:rPr lang="en-US" dirty="0" smtClean="0"/>
              <a:t> </a:t>
            </a:r>
            <a:r>
              <a:rPr lang="en-US" dirty="0" err="1" smtClean="0"/>
              <a:t>Estoy</a:t>
            </a:r>
            <a:r>
              <a:rPr lang="en-US" dirty="0" smtClean="0"/>
              <a:t>		</a:t>
            </a:r>
            <a:r>
              <a:rPr lang="en-US" dirty="0" err="1" smtClean="0"/>
              <a:t>Nosotros</a:t>
            </a:r>
            <a:r>
              <a:rPr lang="en-US" dirty="0" smtClean="0"/>
              <a:t> </a:t>
            </a:r>
            <a:r>
              <a:rPr lang="en-US" dirty="0" err="1" smtClean="0"/>
              <a:t>Estamos</a:t>
            </a:r>
            <a:r>
              <a:rPr lang="en-US" dirty="0" smtClean="0"/>
              <a:t/>
            </a:r>
            <a:br>
              <a:rPr lang="en-US" dirty="0" smtClean="0"/>
            </a:br>
            <a:r>
              <a:rPr lang="en-US" dirty="0" err="1" smtClean="0"/>
              <a:t>Tú</a:t>
            </a:r>
            <a:r>
              <a:rPr lang="en-US" dirty="0" smtClean="0"/>
              <a:t> </a:t>
            </a:r>
            <a:r>
              <a:rPr lang="en-US" dirty="0" err="1" smtClean="0"/>
              <a:t>Estás</a:t>
            </a:r>
            <a:r>
              <a:rPr lang="en-US" dirty="0" smtClean="0"/>
              <a:t>		</a:t>
            </a:r>
            <a:r>
              <a:rPr lang="en-US" dirty="0" err="1" smtClean="0"/>
              <a:t>Vosotros</a:t>
            </a:r>
            <a:r>
              <a:rPr lang="en-US" dirty="0" smtClean="0"/>
              <a:t> </a:t>
            </a:r>
            <a:r>
              <a:rPr lang="en-US" dirty="0" err="1" smtClean="0"/>
              <a:t>Estáis</a:t>
            </a:r>
            <a:r>
              <a:rPr lang="en-US" dirty="0" smtClean="0"/>
              <a:t/>
            </a:r>
            <a:br>
              <a:rPr lang="en-US" dirty="0" smtClean="0"/>
            </a:br>
            <a:r>
              <a:rPr lang="en-US" dirty="0" err="1" smtClean="0"/>
              <a:t>Él</a:t>
            </a:r>
            <a:r>
              <a:rPr lang="en-US" dirty="0" smtClean="0"/>
              <a:t> </a:t>
            </a:r>
            <a:r>
              <a:rPr lang="en-US" dirty="0" err="1" smtClean="0"/>
              <a:t>Está</a:t>
            </a:r>
            <a:r>
              <a:rPr lang="en-US" dirty="0" smtClean="0"/>
              <a:t/>
            </a:r>
            <a:br>
              <a:rPr lang="en-US" dirty="0" smtClean="0"/>
            </a:br>
            <a:r>
              <a:rPr lang="en-US" dirty="0" err="1" smtClean="0"/>
              <a:t>Ellos</a:t>
            </a:r>
            <a:r>
              <a:rPr lang="en-US" dirty="0" smtClean="0"/>
              <a:t> </a:t>
            </a:r>
            <a:r>
              <a:rPr lang="en-US" dirty="0" err="1" smtClean="0"/>
              <a:t>Están</a:t>
            </a:r>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5100"/>
          </a:xfrm>
        </p:spPr>
        <p:txBody>
          <a:bodyPr/>
          <a:lstStyle/>
          <a:p>
            <a:r>
              <a:rPr lang="en-US" dirty="0" smtClean="0"/>
              <a:t>Ser-to be</a:t>
            </a:r>
            <a:br>
              <a:rPr lang="en-US" dirty="0" smtClean="0"/>
            </a:br>
            <a:r>
              <a:rPr lang="en-US" dirty="0" err="1" smtClean="0"/>
              <a:t>Yo</a:t>
            </a:r>
            <a:r>
              <a:rPr lang="en-US" dirty="0" smtClean="0"/>
              <a:t> Soy	</a:t>
            </a:r>
            <a:r>
              <a:rPr lang="en-US" dirty="0" err="1" smtClean="0"/>
              <a:t>Nosotros</a:t>
            </a:r>
            <a:r>
              <a:rPr lang="en-US" dirty="0" smtClean="0"/>
              <a:t> </a:t>
            </a:r>
            <a:r>
              <a:rPr lang="en-US" dirty="0" err="1" smtClean="0"/>
              <a:t>Somos</a:t>
            </a:r>
            <a:r>
              <a:rPr lang="en-US" dirty="0" smtClean="0"/>
              <a:t/>
            </a:r>
            <a:br>
              <a:rPr lang="en-US" dirty="0" smtClean="0"/>
            </a:br>
            <a:r>
              <a:rPr lang="en-US" dirty="0" err="1" smtClean="0"/>
              <a:t>Tú</a:t>
            </a:r>
            <a:r>
              <a:rPr lang="en-US" dirty="0" smtClean="0"/>
              <a:t> </a:t>
            </a:r>
            <a:r>
              <a:rPr lang="en-US" dirty="0" err="1" smtClean="0"/>
              <a:t>Eres</a:t>
            </a:r>
            <a:r>
              <a:rPr lang="en-US" dirty="0" smtClean="0"/>
              <a:t>		</a:t>
            </a:r>
            <a:r>
              <a:rPr lang="en-US" dirty="0" err="1" smtClean="0"/>
              <a:t>Vosotros</a:t>
            </a:r>
            <a:r>
              <a:rPr lang="en-US" dirty="0" smtClean="0"/>
              <a:t> </a:t>
            </a:r>
            <a:r>
              <a:rPr lang="en-US" dirty="0" err="1" smtClean="0"/>
              <a:t>Sois</a:t>
            </a:r>
            <a:r>
              <a:rPr lang="en-US" dirty="0" smtClean="0"/>
              <a:t/>
            </a:r>
            <a:br>
              <a:rPr lang="en-US" dirty="0" smtClean="0"/>
            </a:br>
            <a:r>
              <a:rPr lang="en-US" dirty="0" err="1" smtClean="0"/>
              <a:t>Él</a:t>
            </a:r>
            <a:r>
              <a:rPr lang="en-US" dirty="0" smtClean="0"/>
              <a:t> Es </a:t>
            </a:r>
            <a:br>
              <a:rPr lang="en-US" dirty="0" smtClean="0"/>
            </a:br>
            <a:r>
              <a:rPr lang="en-US" dirty="0" err="1" smtClean="0"/>
              <a:t>Ellos</a:t>
            </a:r>
            <a:r>
              <a:rPr lang="en-US" dirty="0" smtClean="0"/>
              <a:t> Son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30975"/>
          </a:xfrm>
        </p:spPr>
        <p:txBody>
          <a:bodyPr/>
          <a:lstStyle/>
          <a:p>
            <a:r>
              <a:rPr lang="en-US" dirty="0" smtClean="0"/>
              <a:t>Let’s make some sentences in the future tense!!</a:t>
            </a:r>
            <a:br>
              <a:rPr lang="en-US" dirty="0" smtClean="0"/>
            </a:br>
            <a:r>
              <a:rPr lang="en-US" dirty="0" err="1" smtClean="0"/>
              <a:t>Yipeeee</a:t>
            </a:r>
            <a:r>
              <a:rPr lang="en-US" dirty="0" smtClean="0"/>
              <a:t>!</a:t>
            </a:r>
            <a:endParaRPr lang="en-US" dirty="0"/>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0"/>
          </a:xfrm>
        </p:spPr>
        <p:txBody>
          <a:bodyPr>
            <a:normAutofit fontScale="90000"/>
          </a:bodyPr>
          <a:lstStyle/>
          <a:p>
            <a:pPr algn="l"/>
            <a:r>
              <a:rPr lang="en-US" sz="3111" dirty="0" smtClean="0"/>
              <a:t/>
            </a:r>
            <a:br>
              <a:rPr lang="en-US" sz="3111" dirty="0" smtClean="0"/>
            </a:br>
            <a:r>
              <a:rPr lang="en-US" sz="3111" dirty="0" smtClean="0"/>
              <a:t>So, what do we know now:</a:t>
            </a:r>
            <a:br>
              <a:rPr lang="en-US" sz="3111" dirty="0" smtClean="0"/>
            </a:br>
            <a:r>
              <a:rPr lang="en-US" sz="3111" dirty="0" err="1" smtClean="0">
                <a:latin typeface="Wingdings"/>
                <a:ea typeface="Wingdings"/>
                <a:cs typeface="Wingdings"/>
              </a:rPr>
              <a:t></a:t>
            </a:r>
            <a:r>
              <a:rPr lang="en-US" sz="3111" dirty="0" err="1" smtClean="0"/>
              <a:t>Question</a:t>
            </a:r>
            <a:r>
              <a:rPr lang="en-US" sz="3111" dirty="0" smtClean="0"/>
              <a:t> Words</a:t>
            </a:r>
            <a:br>
              <a:rPr lang="en-US" sz="3111" dirty="0" smtClean="0"/>
            </a:br>
            <a:r>
              <a:rPr lang="en-US" sz="3111" dirty="0" err="1" smtClean="0">
                <a:latin typeface="Wingdings"/>
                <a:ea typeface="Wingdings"/>
                <a:cs typeface="Wingdings"/>
              </a:rPr>
              <a:t></a:t>
            </a:r>
            <a:r>
              <a:rPr lang="en-US" sz="3111" dirty="0" err="1" smtClean="0"/>
              <a:t>The</a:t>
            </a:r>
            <a:r>
              <a:rPr lang="en-US" sz="3111" dirty="0" smtClean="0"/>
              <a:t> Future tense (</a:t>
            </a:r>
            <a:r>
              <a:rPr lang="en-US" sz="3111" dirty="0" err="1" smtClean="0"/>
              <a:t>voy</a:t>
            </a:r>
            <a:r>
              <a:rPr lang="en-US" sz="3111" dirty="0" smtClean="0"/>
              <a:t> a </a:t>
            </a:r>
            <a:r>
              <a:rPr lang="en-US" sz="3111" dirty="0" err="1" smtClean="0"/>
              <a:t>ir</a:t>
            </a:r>
            <a:r>
              <a:rPr lang="en-US" sz="3111" dirty="0" smtClean="0"/>
              <a:t> a </a:t>
            </a:r>
            <a:r>
              <a:rPr lang="en-US" sz="3111" dirty="0" err="1" smtClean="0"/>
              <a:t>escuela</a:t>
            </a:r>
            <a:r>
              <a:rPr lang="en-US" sz="3111" dirty="0" smtClean="0"/>
              <a:t>)</a:t>
            </a:r>
            <a:br>
              <a:rPr lang="en-US" sz="3111" dirty="0" smtClean="0"/>
            </a:br>
            <a:r>
              <a:rPr lang="en-US" sz="3111" dirty="0" err="1" smtClean="0">
                <a:latin typeface="Wingdings"/>
                <a:ea typeface="Wingdings"/>
                <a:cs typeface="Wingdings"/>
              </a:rPr>
              <a:t></a:t>
            </a:r>
            <a:r>
              <a:rPr lang="en-US" sz="3111" dirty="0" err="1" smtClean="0"/>
              <a:t>Know</a:t>
            </a:r>
            <a:r>
              <a:rPr lang="en-US" sz="3111" dirty="0" smtClean="0"/>
              <a:t> how to conjugate </a:t>
            </a:r>
            <a:r>
              <a:rPr lang="en-US" sz="3111" dirty="0" err="1" smtClean="0"/>
              <a:t>Ir</a:t>
            </a:r>
            <a:r>
              <a:rPr lang="en-US" sz="3111" dirty="0" smtClean="0"/>
              <a:t>-to go</a:t>
            </a:r>
            <a:br>
              <a:rPr lang="en-US" sz="3111" dirty="0" smtClean="0"/>
            </a:br>
            <a:r>
              <a:rPr lang="en-US" sz="3111" dirty="0" err="1" smtClean="0">
                <a:latin typeface="Wingdings"/>
                <a:ea typeface="Wingdings"/>
                <a:cs typeface="Wingdings"/>
              </a:rPr>
              <a:t></a:t>
            </a:r>
            <a:r>
              <a:rPr lang="en-US" sz="3111" dirty="0" err="1" smtClean="0"/>
              <a:t>Transportation</a:t>
            </a:r>
            <a:r>
              <a:rPr lang="en-US" sz="3111" dirty="0" smtClean="0"/>
              <a:t> </a:t>
            </a:r>
            <a:r>
              <a:rPr lang="en-US" sz="3111" dirty="0" err="1" smtClean="0"/>
              <a:t>words(just</a:t>
            </a:r>
            <a:r>
              <a:rPr lang="en-US" sz="3111" dirty="0" smtClean="0"/>
              <a:t> the ones on this </a:t>
            </a:r>
            <a:r>
              <a:rPr lang="en-US" sz="3111" dirty="0" err="1" smtClean="0"/>
              <a:t>powerpoint</a:t>
            </a:r>
            <a:r>
              <a:rPr lang="en-US" sz="3111" dirty="0" smtClean="0"/>
              <a:t/>
            </a:r>
            <a:br>
              <a:rPr lang="en-US" sz="3111" dirty="0" smtClean="0"/>
            </a:br>
            <a:r>
              <a:rPr lang="en-US" sz="3111" dirty="0" err="1" smtClean="0">
                <a:latin typeface="Wingdings"/>
                <a:ea typeface="Wingdings"/>
                <a:cs typeface="Wingdings"/>
              </a:rPr>
              <a:t></a:t>
            </a:r>
            <a:r>
              <a:rPr lang="en-US" sz="3111" dirty="0" err="1" smtClean="0"/>
              <a:t>Answering</a:t>
            </a:r>
            <a:r>
              <a:rPr lang="en-US" sz="3111" dirty="0" smtClean="0"/>
              <a:t> questions in full sentences</a:t>
            </a:r>
            <a:br>
              <a:rPr lang="en-US" sz="3111" dirty="0" smtClean="0"/>
            </a:br>
            <a:r>
              <a:rPr lang="en-US" sz="3111" dirty="0" err="1" smtClean="0">
                <a:latin typeface="Wingdings"/>
                <a:ea typeface="Wingdings"/>
                <a:cs typeface="Wingdings"/>
              </a:rPr>
              <a:t></a:t>
            </a:r>
            <a:r>
              <a:rPr lang="en-US" sz="3111" dirty="0" err="1" smtClean="0"/>
              <a:t>Gustar</a:t>
            </a:r>
            <a:r>
              <a:rPr lang="en-US" sz="3111" dirty="0" smtClean="0"/>
              <a:t/>
            </a:r>
            <a:br>
              <a:rPr lang="en-US" sz="3111" dirty="0" smtClean="0"/>
            </a:br>
            <a:r>
              <a:rPr lang="en-US" sz="3111" dirty="0" err="1" smtClean="0">
                <a:latin typeface="Wingdings"/>
                <a:ea typeface="Wingdings"/>
                <a:cs typeface="Wingdings"/>
              </a:rPr>
              <a:t></a:t>
            </a:r>
            <a:r>
              <a:rPr lang="en-US" sz="3111" dirty="0" err="1" smtClean="0"/>
              <a:t>Direct</a:t>
            </a:r>
            <a:r>
              <a:rPr lang="en-US" sz="3111" dirty="0" smtClean="0"/>
              <a:t> Object Pronouns</a:t>
            </a:r>
            <a:br>
              <a:rPr lang="en-US" sz="3111" dirty="0" smtClean="0"/>
            </a:br>
            <a:r>
              <a:rPr lang="en-US" sz="3111" dirty="0" err="1" smtClean="0">
                <a:latin typeface="Wingdings"/>
                <a:ea typeface="Wingdings"/>
                <a:cs typeface="Wingdings"/>
              </a:rPr>
              <a:t></a:t>
            </a:r>
            <a:r>
              <a:rPr lang="en-US" sz="3111" dirty="0" err="1" smtClean="0"/>
              <a:t>Vocab</a:t>
            </a:r>
            <a:r>
              <a:rPr lang="en-US" sz="3111" dirty="0" smtClean="0"/>
              <a:t> for the family</a:t>
            </a:r>
            <a:br>
              <a:rPr lang="en-US" sz="3111" dirty="0" smtClean="0"/>
            </a:br>
            <a:r>
              <a:rPr lang="en-US" sz="3111" dirty="0" err="1" smtClean="0">
                <a:latin typeface="Wingdings"/>
                <a:ea typeface="Wingdings"/>
                <a:cs typeface="Wingdings"/>
              </a:rPr>
              <a:t></a:t>
            </a:r>
            <a:r>
              <a:rPr lang="en-US" sz="3111" dirty="0" err="1" smtClean="0"/>
              <a:t>Noun</a:t>
            </a:r>
            <a:r>
              <a:rPr lang="en-US" sz="3111" dirty="0" smtClean="0"/>
              <a:t> and Adjective agreement</a:t>
            </a:r>
            <a:r>
              <a:rPr lang="en-US" sz="3111" dirty="0" smtClean="0">
                <a:ea typeface="ＭＳ ゴシック"/>
                <a:cs typeface="ＭＳ ゴシック"/>
              </a:rPr>
              <a:t/>
            </a:r>
            <a:br>
              <a:rPr lang="en-US" sz="3111" dirty="0" smtClean="0">
                <a:ea typeface="ＭＳ ゴシック"/>
                <a:cs typeface="ＭＳ ゴシック"/>
              </a:rPr>
            </a:br>
            <a:r>
              <a:rPr lang="en-US" sz="3111" dirty="0" err="1" smtClean="0">
                <a:latin typeface="Wingdings"/>
                <a:ea typeface="Wingdings"/>
                <a:cs typeface="Wingdings"/>
              </a:rPr>
              <a:t></a:t>
            </a:r>
            <a:r>
              <a:rPr lang="en-US" sz="3111" dirty="0" err="1" smtClean="0">
                <a:ea typeface="ＭＳ ゴシック"/>
                <a:cs typeface="ＭＳ ゴシック"/>
              </a:rPr>
              <a:t>Adjective</a:t>
            </a:r>
            <a:r>
              <a:rPr lang="en-US" sz="3111" dirty="0" smtClean="0">
                <a:ea typeface="ＭＳ ゴシック"/>
                <a:cs typeface="ＭＳ ゴシック"/>
              </a:rPr>
              <a:t> </a:t>
            </a:r>
            <a:r>
              <a:rPr lang="en-US" sz="3111" dirty="0" err="1" smtClean="0">
                <a:ea typeface="ＭＳ ゴシック"/>
                <a:cs typeface="ＭＳ ゴシック"/>
              </a:rPr>
              <a:t>vocab</a:t>
            </a:r>
            <a:r>
              <a:rPr lang="en-US" sz="3111" dirty="0" smtClean="0">
                <a:ea typeface="ＭＳ ゴシック"/>
                <a:cs typeface="ＭＳ ゴシック"/>
              </a:rPr>
              <a:t> words</a:t>
            </a:r>
            <a:br>
              <a:rPr lang="en-US" sz="3111" dirty="0" smtClean="0">
                <a:ea typeface="ＭＳ ゴシック"/>
                <a:cs typeface="ＭＳ ゴシック"/>
              </a:rPr>
            </a:br>
            <a:r>
              <a:rPr lang="en-US" sz="3111" dirty="0" err="1" smtClean="0">
                <a:latin typeface="Wingdings"/>
                <a:ea typeface="Wingdings"/>
                <a:cs typeface="Wingdings"/>
              </a:rPr>
              <a:t></a:t>
            </a:r>
            <a:r>
              <a:rPr lang="en-US" sz="3111" dirty="0" err="1" smtClean="0"/>
              <a:t>Conjugating</a:t>
            </a:r>
            <a:r>
              <a:rPr lang="en-US" sz="3111" smtClean="0"/>
              <a:t> </a:t>
            </a:r>
            <a:r>
              <a:rPr lang="en-US" sz="3111" smtClean="0"/>
              <a:t>verbs</a:t>
            </a:r>
            <a:br>
              <a:rPr lang="en-US" sz="3111" smtClean="0"/>
            </a:br>
            <a:r>
              <a:rPr lang="en-US" sz="3111" dirty="0" smtClean="0"/>
              <a:t>Extra Credit: Ser, </a:t>
            </a:r>
            <a:r>
              <a:rPr lang="en-US" sz="3111" dirty="0" err="1" smtClean="0"/>
              <a:t>Estar</a:t>
            </a:r>
            <a:r>
              <a:rPr lang="en-US" sz="3111" dirty="0" smtClean="0"/>
              <a:t>, </a:t>
            </a:r>
            <a:r>
              <a:rPr lang="en-US" sz="3111" dirty="0" err="1" smtClean="0"/>
              <a:t>Tener</a:t>
            </a:r>
            <a:r>
              <a:rPr lang="en-US" dirty="0" smtClean="0"/>
              <a:t/>
            </a:r>
            <a:br>
              <a:rPr lang="en-US" dirty="0" smtClean="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7652"/>
          </a:xfrm>
        </p:spPr>
        <p:txBody>
          <a:bodyPr/>
          <a:lstStyle/>
          <a:p>
            <a:r>
              <a:rPr lang="en-US" dirty="0" err="1" smtClean="0"/>
              <a:t>Ir</a:t>
            </a:r>
            <a:r>
              <a:rPr lang="en-US" dirty="0" smtClean="0"/>
              <a:t>- to go</a:t>
            </a:r>
            <a:br>
              <a:rPr lang="en-US" dirty="0" smtClean="0"/>
            </a:br>
            <a:r>
              <a:rPr lang="en-US" dirty="0" err="1" smtClean="0"/>
              <a:t>Yo</a:t>
            </a:r>
            <a:r>
              <a:rPr lang="en-US" dirty="0" smtClean="0"/>
              <a:t> </a:t>
            </a:r>
            <a:r>
              <a:rPr lang="en-US" dirty="0" err="1" smtClean="0"/>
              <a:t>Voy</a:t>
            </a:r>
            <a:r>
              <a:rPr lang="en-US" dirty="0" smtClean="0"/>
              <a:t>		</a:t>
            </a:r>
            <a:r>
              <a:rPr lang="en-US" dirty="0" err="1" smtClean="0"/>
              <a:t>Nosotros</a:t>
            </a:r>
            <a:r>
              <a:rPr lang="en-US" dirty="0" smtClean="0"/>
              <a:t> </a:t>
            </a:r>
            <a:r>
              <a:rPr lang="en-US" dirty="0" err="1" smtClean="0"/>
              <a:t>Vamos</a:t>
            </a:r>
            <a:r>
              <a:rPr lang="en-US" dirty="0" smtClean="0"/>
              <a:t/>
            </a:r>
            <a:br>
              <a:rPr lang="en-US" dirty="0" smtClean="0"/>
            </a:br>
            <a:r>
              <a:rPr lang="en-US" dirty="0" err="1" smtClean="0"/>
              <a:t>Tú</a:t>
            </a:r>
            <a:r>
              <a:rPr lang="en-US" dirty="0" smtClean="0"/>
              <a:t> Vas		</a:t>
            </a:r>
            <a:r>
              <a:rPr lang="en-US" dirty="0" err="1" smtClean="0"/>
              <a:t>Vosotros</a:t>
            </a:r>
            <a:r>
              <a:rPr lang="en-US" dirty="0" smtClean="0"/>
              <a:t> </a:t>
            </a:r>
            <a:r>
              <a:rPr lang="en-US" dirty="0" err="1" smtClean="0"/>
              <a:t>Vaís</a:t>
            </a:r>
            <a:r>
              <a:rPr lang="en-US" dirty="0" smtClean="0"/>
              <a:t/>
            </a:r>
            <a:br>
              <a:rPr lang="en-US" dirty="0" smtClean="0"/>
            </a:br>
            <a:r>
              <a:rPr lang="en-US" dirty="0" err="1" smtClean="0"/>
              <a:t>Él/Ella/Ud</a:t>
            </a:r>
            <a:r>
              <a:rPr lang="en-US" dirty="0" smtClean="0"/>
              <a:t> </a:t>
            </a:r>
            <a:r>
              <a:rPr lang="en-US" dirty="0" err="1" smtClean="0"/>
              <a:t>Va</a:t>
            </a:r>
            <a:r>
              <a:rPr lang="en-US" dirty="0" smtClean="0"/>
              <a:t> </a:t>
            </a:r>
            <a:br>
              <a:rPr lang="en-US" dirty="0" smtClean="0"/>
            </a:br>
            <a:r>
              <a:rPr lang="en-US" dirty="0" err="1" smtClean="0"/>
              <a:t>Ellos/Ellas/Uds</a:t>
            </a:r>
            <a:r>
              <a:rPr lang="en-US" dirty="0" smtClean="0"/>
              <a:t> Van</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457</TotalTime>
  <Words>2587</Words>
  <Application>Microsoft Macintosh PowerPoint</Application>
  <PresentationFormat>On-screen Show (4:3)</PresentationFormat>
  <Paragraphs>111</Paragraphs>
  <Slides>80</Slides>
  <Notes>1</Notes>
  <HiddenSlides>0</HiddenSlides>
  <MMClips>0</MMClips>
  <ScaleCrop>false</ScaleCrop>
  <HeadingPairs>
    <vt:vector size="4" baseType="variant">
      <vt:variant>
        <vt:lpstr>Design Template</vt:lpstr>
      </vt:variant>
      <vt:variant>
        <vt:i4>1</vt:i4>
      </vt:variant>
      <vt:variant>
        <vt:lpstr>Slide Titles</vt:lpstr>
      </vt:variant>
      <vt:variant>
        <vt:i4>80</vt:i4>
      </vt:variant>
    </vt:vector>
  </HeadingPairs>
  <TitlesOfParts>
    <vt:vector size="81" baseType="lpstr">
      <vt:lpstr>Office Theme</vt:lpstr>
      <vt:lpstr>Midterm Review  Take two deep breaths and chill out      </vt:lpstr>
      <vt:lpstr>What do you need to know? ☐Question Words ☐The Future tense (voy a ir a la escuela)  ☐Know how to conjugate Ir-to go ☐Transportation words(just the ones on this powerpoint ☐Answering questions in full sentences ☐Gustar ☐Direct Object Pronouns ☐Vocab for the family ☐Noun and Adjective agreement ☐Adjectives ☐Reading comprehension Extra Credit: Ser, Estar, Tener </vt:lpstr>
      <vt:lpstr>Question Words Comó- How Cuánto/s- How many Cuando- When Qué- What Quién/es- Who Dónde- Where Cuál- What/which Porque- Why</vt:lpstr>
      <vt:lpstr> 1. ______ es la fiesta?       Es a la cinco de mayo 2. _____ chicos hay en la clase?      Hay once chicos en la clase 3. ____ es el amiga de Elvira-Lolita? Es Rafa. 4. De____ es Paquita-Fi?     Es de Northville. 5. ____ estás?     Muy bien, gracias. 6. ____ es tu número de teléfono? Es el (248)555-8585 7. _____ son los los amigos de Roberto? Son Hipólito y Domingo. 8. A____ hora es nuestra clase?   Es a las dos y media. 9. ____ no vamos a la fiesta?   Porque voy a una otra fiesta. </vt:lpstr>
      <vt:lpstr>   1. Cuándo es la fiesta?       Es a la cinco de mayo 2. Cuántos chicos hay en la clase?      Hay once chicos en la clase 3. Quién es el amiga de Elvira-Lolita? Es Rafa. 4. De dónde es Paquita-Fi?     Es de Northville. 5. Cómo estás?     Muy bien, gracias. 6. Cuál es tu número de teléfono? Es el (248)555-8585 7. Quiénes son los los amigos de Roberto? Son Hipólito y Domingo. 8. A qué hora es nuestra clase?   Es a las dos y media. 9. Porqué no vamos a la fiesta? Porque voy a una otra fiesta.   </vt:lpstr>
      <vt:lpstr>Common Questions we have learned</vt:lpstr>
      <vt:lpstr>        </vt:lpstr>
      <vt:lpstr>Let’s make some sentences in the future tense!! Yipeeee!</vt:lpstr>
      <vt:lpstr>Ir- to go Yo Voy  Nosotros Vamos Tú Vas  Vosotros Vaís Él/Ella/Ud Va  Ellos/Ellas/Uds Van</vt:lpstr>
      <vt:lpstr>Yo Comer pollo un restaurante</vt:lpstr>
      <vt:lpstr>Yo voy a comer pollo en un restaurante  I am going to eat chicken in a restaurant</vt:lpstr>
      <vt:lpstr>Roberto leer periódicos la biblioteca</vt:lpstr>
      <vt:lpstr>Roberto va a leer periódicos en la bibleoteca  Roberto is going to read newspapers in the library</vt:lpstr>
      <vt:lpstr>Las muchachas ver arte un museo</vt:lpstr>
      <vt:lpstr>Las muchachas van a ver arte en un museo  The women are going to look at art in a museum</vt:lpstr>
      <vt:lpstr>Nosotros  estudiar la plaza</vt:lpstr>
      <vt:lpstr>  Nosotros vamos a estudiar en la plaza  We are going to study in the plaza</vt:lpstr>
      <vt:lpstr>Use the pictures to tell where the people are going and how they are going to get there…</vt:lpstr>
      <vt:lpstr>   Nosotros</vt:lpstr>
      <vt:lpstr>Nosotros vamos a la biblioteca en tren</vt:lpstr>
      <vt:lpstr>   Arturo</vt:lpstr>
      <vt:lpstr>Arturo va al parque en bicicleta</vt:lpstr>
      <vt:lpstr>   Yo</vt:lpstr>
      <vt:lpstr>Yo voy al cine en coche</vt:lpstr>
      <vt:lpstr>Cine- theatre Parque-park Biblioteca- Library Trén- train Biciceta-bicycle Coche- car </vt:lpstr>
      <vt:lpstr>Read the following paragraph and answer questions about it…</vt:lpstr>
      <vt:lpstr>Me llamo Elektra Petrucci Davidson. Vivo en Clawson con mi gato. Mi gato se llama Homonculous. Es un nombre interesante, no? Mi madre vive en Royal Oak. Yo no tengo hermanos, pero tengo muchos primos. En Italia tengo una prima, en Inglaterra tengo una otra prima, y en Michigan, tengo dieciocho primos. Mi casa es muy cerca de la casa de mi madre. Toda la familia está muy ocupada pero yo siempre tengo tiempo para estar con ellos. ¡Qué divertido!</vt:lpstr>
      <vt:lpstr>1. Cómo se llama la chica? 2. Dónde vive ella? 3. Cuál es el apellido del papá de Elektra? 4. Cuántos primos hay? 5. Dónde están sus primos? 6. Está muy ocupada la familia?</vt:lpstr>
      <vt:lpstr>1. Cómo se llama la chica? La chica se llama Elektra Petrucci Davidson 2. Dónde vive ella? Vive en Clawson 3. Cuál es el apellido de Elektra? El apellido de Elektra es Petrucci Davidson 4. Cuántos primos hay? Hay veinte primos 5. Dónde están sus primos? Están en Italia, Ingleterra, Y Michigan 6. Está muy ocupada la familia? Sí, la familia está muy ocupada</vt:lpstr>
      <vt:lpstr>   A little help with answering questions: The verb in a question is USUALLY the verb you will use in its answer.     </vt:lpstr>
      <vt:lpstr>      De dónde eres? Soy de Michigan The question and answer both use “SER”  Where are you from? I am from Michigan</vt:lpstr>
      <vt:lpstr>       Cuántos años tienes? Tengo veintiseis años The question and answer both use “TENER”  How old are you? I am 26 years old</vt:lpstr>
      <vt:lpstr>       Cuántos primos hay? Hay veinte primos The questions and answer both use “HAY”  How many cousins are there? There are 20 cousins</vt:lpstr>
      <vt:lpstr>Gustar- to like, to be pleasing to Me Gusta/n- I like Te Gusta/n- You like (informal) Le Gusta/n-He/She/You formal like Nos Gusta/n- We like Os Gusta- Y’all like (informal) Les Gusta-They/You all formal like</vt:lpstr>
      <vt:lpstr>Report on what the following people like…</vt:lpstr>
      <vt:lpstr>Mi gato/dormir</vt:lpstr>
      <vt:lpstr>Mi gato le gusta dormir  My cat likes to sleep</vt:lpstr>
      <vt:lpstr>Rafa y Elvira Lolita/hablar español</vt:lpstr>
      <vt:lpstr>Ellas les gusta hablar español  They like to speak Spanish</vt:lpstr>
      <vt:lpstr>Domingo/las coches rápidas</vt:lpstr>
      <vt:lpstr>Él le gustan las coches rápidas  He likes fast cars</vt:lpstr>
      <vt:lpstr>Mis primos/la galletas</vt:lpstr>
      <vt:lpstr>Mis primos les gustan las galletas  My cousins like cookies  También a la clase de Srta. P les gustan las galletas, pero necesitan ser kosher…</vt:lpstr>
      <vt:lpstr>Direct object pronouns This is just a fancy word for a little word that replaces a big one.  Example: Do you see the girl with the pink hair, blue leggings, and fanny pack?</vt:lpstr>
      <vt:lpstr>If I want to answer the question, I can say, Yes, I see the girl with the pink hair, blue leggings, and fanny pack  But that’s kind of a mouthful… I can also say, Yes, I see HER. There, I just used a direct object pronoun and it didn’t even hurt.</vt:lpstr>
      <vt:lpstr>The direct object pronouns are: Me- me (pronounced meh) Te- you (informal) Lo- him, it, you (Ud.) La- her, it, you (Ud.) Nos- us Os- y’all Los- them, you (Uds.) Las- them, you (Uds.)</vt:lpstr>
      <vt:lpstr>Tell me what you can or cannot see…  (it will be just like this on the test, all you need to memorize are: Lo, La, Los, Las and te)</vt:lpstr>
      <vt:lpstr>Ves la grabadora?   </vt:lpstr>
      <vt:lpstr>Sí, la veo  No la veo</vt:lpstr>
      <vt:lpstr>Ves el estéreo?</vt:lpstr>
      <vt:lpstr>Sí lo veo  No lo veo</vt:lpstr>
      <vt:lpstr>Ves a Rebecca y Domingo?</vt:lpstr>
      <vt:lpstr>Sí los veo  No los veo</vt:lpstr>
      <vt:lpstr>Me ves?</vt:lpstr>
      <vt:lpstr>Sí te veo  No te veo</vt:lpstr>
      <vt:lpstr>There will be a family tree on the exam, review the vocab for families on the following slide…  There will be a wordbank on the test.</vt:lpstr>
      <vt:lpstr>La familia- the family         </vt:lpstr>
      <vt:lpstr>La madre de mi madre es… el padre de mi padre es… el hijo de mi tía es… el hijo de mi madre es… el hermano de mi papá es…</vt:lpstr>
      <vt:lpstr>La madre de mi madre es…  mi abula el padre de mi padre es… mi abuelo el hijo de mi tía es… mi primo el hijo de mi madre es… mi hermano el hermano de mi papá es… mi tío</vt:lpstr>
      <vt:lpstr>Adjective Agreement  Adjectives must agree with the noun they are referring to. Most adjectives will end in: “a” for a feminine adjective “o” for a masculine adjective “as” for a feminine plural adjective “os” for a masculine plural adjective</vt:lpstr>
      <vt:lpstr>La regla blanca  Regla (ruler) is feminine,  so blanca (white) must be feminine.</vt:lpstr>
      <vt:lpstr>El lápiz amarillo  Lápiz (pencil) is masculine,  so amarillo (yellow) must be masculine.</vt:lpstr>
      <vt:lpstr>Las revistas aburridas  Revistas is feminine and plural, so aburridas (boring) must be feminine and plural </vt:lpstr>
      <vt:lpstr>Los amigos calvos  Amigos (friends) is plural masculine, so calvos (bald) must be plural masculine)</vt:lpstr>
      <vt:lpstr>If an adjective ends in an “e” it does not change for masculine or feminine, just add an “s” if it is plural. Ex. El bolígrafo grande la silla grande But… Los bolígrafos grandes Las sillas grandes </vt:lpstr>
      <vt:lpstr>Slide 66</vt:lpstr>
      <vt:lpstr>Los Plurales! Make the following nouns plural, make sure the adjectives agree in number and gender!!  </vt:lpstr>
      <vt:lpstr>Tengo un bolígrafo/negro</vt:lpstr>
      <vt:lpstr>Tengo bolígrafos negros </vt:lpstr>
      <vt:lpstr>Tengo una regla/ rojo</vt:lpstr>
      <vt:lpstr>Tengo reglas rojas </vt:lpstr>
      <vt:lpstr>Tengo una revista/gris</vt:lpstr>
      <vt:lpstr>Tengo revistas grises </vt:lpstr>
      <vt:lpstr>Tengo un mapa/blanco</vt:lpstr>
      <vt:lpstr>Tengo mapas azules</vt:lpstr>
      <vt:lpstr>Interested in extra credit? You can get up to 10 points Know the following conjugations and what they mean. Ex: SER-to be Yo_____- ______ Yo soy- I am </vt:lpstr>
      <vt:lpstr>Tener- to have Yo Tengo  Nosotros tenemos Tú Tienes  Vosotros Tenéis Él Tiene  Ellos Tienen</vt:lpstr>
      <vt:lpstr> Estar- to be  Yo Estoy  Nosotros Estamos Tú Estás  Vosotros Estáis Él Está Ellos Están</vt:lpstr>
      <vt:lpstr>Ser-to be Yo Soy Nosotros Somos Tú Eres  Vosotros Sois Él Es  Ellos Son</vt:lpstr>
      <vt:lpstr> So, what do we know now: Question Words The Future tense (voy a ir a escuela) Know how to conjugate Ir-to go Transportation words(just the ones on this powerpoint Answering questions in full sentences Gustar Direct Object Pronouns Vocab for the family Noun and Adjective agreement Adjective vocab words Conjugating verbs Extra Credit: Ser, Estar, Tener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Midterm Review  Take two deep breaths and chill out…</dc:title>
  <dc:creator>Frankel Jewish Academy</dc:creator>
  <cp:lastModifiedBy>Frankel Jewish Academy</cp:lastModifiedBy>
  <cp:revision>12</cp:revision>
  <dcterms:created xsi:type="dcterms:W3CDTF">2012-01-10T14:04:12Z</dcterms:created>
  <dcterms:modified xsi:type="dcterms:W3CDTF">2012-01-10T15:28:34Z</dcterms:modified>
</cp:coreProperties>
</file>